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70"/>
  </p:notesMasterIdLst>
  <p:sldIdLst>
    <p:sldId id="256" r:id="rId3"/>
    <p:sldId id="258" r:id="rId4"/>
    <p:sldId id="301" r:id="rId5"/>
    <p:sldId id="297" r:id="rId6"/>
    <p:sldId id="298" r:id="rId7"/>
    <p:sldId id="299" r:id="rId8"/>
    <p:sldId id="302" r:id="rId9"/>
    <p:sldId id="300" r:id="rId10"/>
    <p:sldId id="303" r:id="rId11"/>
    <p:sldId id="304" r:id="rId12"/>
    <p:sldId id="311" r:id="rId13"/>
    <p:sldId id="312" r:id="rId14"/>
    <p:sldId id="313" r:id="rId15"/>
    <p:sldId id="314" r:id="rId16"/>
    <p:sldId id="315" r:id="rId17"/>
    <p:sldId id="316" r:id="rId18"/>
    <p:sldId id="317" r:id="rId19"/>
    <p:sldId id="319" r:id="rId20"/>
    <p:sldId id="320" r:id="rId21"/>
    <p:sldId id="321" r:id="rId22"/>
    <p:sldId id="322" r:id="rId23"/>
    <p:sldId id="323" r:id="rId24"/>
    <p:sldId id="318" r:id="rId25"/>
    <p:sldId id="325" r:id="rId26"/>
    <p:sldId id="327" r:id="rId27"/>
    <p:sldId id="324" r:id="rId28"/>
    <p:sldId id="326" r:id="rId29"/>
    <p:sldId id="329" r:id="rId30"/>
    <p:sldId id="328" r:id="rId31"/>
    <p:sldId id="263" r:id="rId32"/>
    <p:sldId id="278" r:id="rId33"/>
    <p:sldId id="259" r:id="rId34"/>
    <p:sldId id="260" r:id="rId35"/>
    <p:sldId id="261" r:id="rId36"/>
    <p:sldId id="262" r:id="rId37"/>
    <p:sldId id="264" r:id="rId38"/>
    <p:sldId id="265" r:id="rId39"/>
    <p:sldId id="266" r:id="rId40"/>
    <p:sldId id="267" r:id="rId41"/>
    <p:sldId id="268" r:id="rId42"/>
    <p:sldId id="269" r:id="rId43"/>
    <p:sldId id="270" r:id="rId44"/>
    <p:sldId id="271" r:id="rId45"/>
    <p:sldId id="272" r:id="rId46"/>
    <p:sldId id="273" r:id="rId47"/>
    <p:sldId id="274" r:id="rId48"/>
    <p:sldId id="275" r:id="rId49"/>
    <p:sldId id="276" r:id="rId50"/>
    <p:sldId id="277" r:id="rId51"/>
    <p:sldId id="279" r:id="rId52"/>
    <p:sldId id="280" r:id="rId53"/>
    <p:sldId id="281" r:id="rId54"/>
    <p:sldId id="282" r:id="rId55"/>
    <p:sldId id="283" r:id="rId56"/>
    <p:sldId id="284" r:id="rId57"/>
    <p:sldId id="285" r:id="rId58"/>
    <p:sldId id="286" r:id="rId59"/>
    <p:sldId id="287" r:id="rId60"/>
    <p:sldId id="288" r:id="rId61"/>
    <p:sldId id="289" r:id="rId62"/>
    <p:sldId id="290" r:id="rId63"/>
    <p:sldId id="291" r:id="rId64"/>
    <p:sldId id="292" r:id="rId65"/>
    <p:sldId id="293" r:id="rId66"/>
    <p:sldId id="294" r:id="rId67"/>
    <p:sldId id="295" r:id="rId68"/>
    <p:sldId id="296" r:id="rId69"/>
  </p:sldIdLst>
  <p:sldSz cx="9144000" cy="5143500" type="screen16x9"/>
  <p:notesSz cx="6858000" cy="9144000"/>
  <p:embeddedFontLst>
    <p:embeddedFont>
      <p:font typeface="Advent Pro Medium" panose="020B0604020202020204" charset="0"/>
      <p:regular r:id="rId71"/>
      <p:bold r:id="rId72"/>
      <p:italic r:id="rId73"/>
      <p:boldItalic r:id="rId74"/>
    </p:embeddedFont>
    <p:embeddedFont>
      <p:font typeface="Advent Pro SemiBold" panose="020B0604020202020204" charset="0"/>
      <p:regular r:id="rId75"/>
      <p:bold r:id="rId76"/>
      <p:italic r:id="rId77"/>
      <p:boldItalic r:id="rId78"/>
    </p:embeddedFont>
    <p:embeddedFont>
      <p:font typeface="Amatic SC" panose="00000500000000000000" pitchFamily="2" charset="-79"/>
      <p:regular r:id="rId79"/>
      <p:bold r:id="rId80"/>
    </p:embeddedFont>
    <p:embeddedFont>
      <p:font typeface="Calibri" panose="020F0502020204030204" pitchFamily="34" charset="0"/>
      <p:regular r:id="rId81"/>
      <p:bold r:id="rId82"/>
      <p:italic r:id="rId83"/>
      <p:boldItalic r:id="rId84"/>
    </p:embeddedFont>
    <p:embeddedFont>
      <p:font typeface="Cambria Math" panose="02040503050406030204" pitchFamily="18" charset="0"/>
      <p:regular r:id="rId85"/>
    </p:embeddedFont>
    <p:embeddedFont>
      <p:font typeface="Fira Code" pitchFamily="1" charset="0"/>
      <p:regular r:id="rId86"/>
      <p:bold r:id="rId87"/>
    </p:embeddedFont>
    <p:embeddedFont>
      <p:font typeface="Fira Sans Condensed Medium" panose="020B0603050000020004" pitchFamily="34" charset="0"/>
      <p:regular r:id="rId88"/>
      <p:bold r:id="rId89"/>
      <p:italic r:id="rId90"/>
      <p:boldItalic r:id="rId91"/>
    </p:embeddedFont>
    <p:embeddedFont>
      <p:font typeface="Fira Sans Extra Condensed Medium" panose="020B0604020202020204" charset="0"/>
      <p:regular r:id="rId92"/>
      <p:bold r:id="rId93"/>
      <p:italic r:id="rId94"/>
      <p:boldItalic r:id="rId95"/>
    </p:embeddedFont>
    <p:embeddedFont>
      <p:font typeface="JetBrains Mono" panose="02000009000000000000" pitchFamily="49" charset="0"/>
      <p:regular r:id="rId96"/>
      <p:bold r:id="rId97"/>
      <p:italic r:id="rId98"/>
      <p:boldItalic r:id="rId99"/>
    </p:embeddedFont>
    <p:embeddedFont>
      <p:font typeface="Livvic Light" pitchFamily="2" charset="0"/>
      <p:regular r:id="rId100"/>
      <p:italic r:id="rId101"/>
    </p:embeddedFont>
    <p:embeddedFont>
      <p:font typeface="Maven Pro" panose="020B0604020202020204" charset="0"/>
      <p:regular r:id="rId102"/>
      <p:bold r:id="rId103"/>
    </p:embeddedFont>
    <p:embeddedFont>
      <p:font typeface="Nunito Light" pitchFamily="2" charset="0"/>
      <p:regular r:id="rId104"/>
      <p:italic r:id="rId105"/>
    </p:embeddedFont>
    <p:embeddedFont>
      <p:font typeface="Proxima Nova" panose="020B0604020202020204" charset="0"/>
      <p:regular r:id="rId106"/>
      <p:bold r:id="rId107"/>
      <p:italic r:id="rId108"/>
      <p:boldItalic r:id="rId109"/>
    </p:embeddedFont>
    <p:embeddedFont>
      <p:font typeface="Proxima Nova Semibold" panose="020B0604020202020204" charset="0"/>
      <p:regular r:id="rId110"/>
      <p:bold r:id="rId111"/>
      <p:boldItalic r:id="rId112"/>
    </p:embeddedFont>
    <p:embeddedFont>
      <p:font typeface="Roboto Medium" panose="02000000000000000000" pitchFamily="2" charset="0"/>
      <p:regular r:id="rId113"/>
      <p:bold r:id="rId114"/>
      <p:italic r:id="rId115"/>
      <p:boldItalic r:id="rId116"/>
    </p:embeddedFont>
    <p:embeddedFont>
      <p:font typeface="Share Tech" panose="020B0604020202020204" charset="0"/>
      <p:regular r:id="rId1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98AC"/>
    <a:srgbClr val="FF99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F2EF01-6576-47AF-B2C1-D2079BAB9208}">
  <a:tblStyle styleId="{CEF2EF01-6576-47AF-B2C1-D2079BAB920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117" Type="http://schemas.openxmlformats.org/officeDocument/2006/relationships/font" Target="fonts/font47.fntdata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font" Target="fonts/font14.fntdata"/><Relationship Id="rId89" Type="http://schemas.openxmlformats.org/officeDocument/2006/relationships/font" Target="fonts/font19.fntdata"/><Relationship Id="rId112" Type="http://schemas.openxmlformats.org/officeDocument/2006/relationships/font" Target="fonts/font42.fntdata"/><Relationship Id="rId16" Type="http://schemas.openxmlformats.org/officeDocument/2006/relationships/slide" Target="slides/slide14.xml"/><Relationship Id="rId107" Type="http://schemas.openxmlformats.org/officeDocument/2006/relationships/font" Target="fonts/font37.fntdata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4.fntdata"/><Relationship Id="rId79" Type="http://schemas.openxmlformats.org/officeDocument/2006/relationships/font" Target="fonts/font9.fntdata"/><Relationship Id="rId102" Type="http://schemas.openxmlformats.org/officeDocument/2006/relationships/font" Target="fonts/font32.fntdata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font" Target="fonts/font12.fntdata"/><Relationship Id="rId90" Type="http://schemas.openxmlformats.org/officeDocument/2006/relationships/font" Target="fonts/font20.fntdata"/><Relationship Id="rId95" Type="http://schemas.openxmlformats.org/officeDocument/2006/relationships/font" Target="fonts/font25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font" Target="fonts/font7.fntdata"/><Relationship Id="rId100" Type="http://schemas.openxmlformats.org/officeDocument/2006/relationships/font" Target="fonts/font30.fntdata"/><Relationship Id="rId105" Type="http://schemas.openxmlformats.org/officeDocument/2006/relationships/font" Target="fonts/font35.fntdata"/><Relationship Id="rId113" Type="http://schemas.openxmlformats.org/officeDocument/2006/relationships/font" Target="fonts/font43.fntdata"/><Relationship Id="rId11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2.fntdata"/><Relationship Id="rId80" Type="http://schemas.openxmlformats.org/officeDocument/2006/relationships/font" Target="fonts/font10.fntdata"/><Relationship Id="rId85" Type="http://schemas.openxmlformats.org/officeDocument/2006/relationships/font" Target="fonts/font15.fntdata"/><Relationship Id="rId93" Type="http://schemas.openxmlformats.org/officeDocument/2006/relationships/font" Target="fonts/font23.fntdata"/><Relationship Id="rId98" Type="http://schemas.openxmlformats.org/officeDocument/2006/relationships/font" Target="fonts/font28.fntdata"/><Relationship Id="rId12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103" Type="http://schemas.openxmlformats.org/officeDocument/2006/relationships/font" Target="fonts/font33.fntdata"/><Relationship Id="rId108" Type="http://schemas.openxmlformats.org/officeDocument/2006/relationships/font" Target="fonts/font38.fntdata"/><Relationship Id="rId116" Type="http://schemas.openxmlformats.org/officeDocument/2006/relationships/font" Target="fonts/font46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notesMaster" Target="notesMasters/notesMaster1.xml"/><Relationship Id="rId75" Type="http://schemas.openxmlformats.org/officeDocument/2006/relationships/font" Target="fonts/font5.fntdata"/><Relationship Id="rId83" Type="http://schemas.openxmlformats.org/officeDocument/2006/relationships/font" Target="fonts/font13.fntdata"/><Relationship Id="rId88" Type="http://schemas.openxmlformats.org/officeDocument/2006/relationships/font" Target="fonts/font18.fntdata"/><Relationship Id="rId91" Type="http://schemas.openxmlformats.org/officeDocument/2006/relationships/font" Target="fonts/font21.fntdata"/><Relationship Id="rId96" Type="http://schemas.openxmlformats.org/officeDocument/2006/relationships/font" Target="fonts/font26.fntdata"/><Relationship Id="rId111" Type="http://schemas.openxmlformats.org/officeDocument/2006/relationships/font" Target="fonts/font4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font" Target="fonts/font36.fntdata"/><Relationship Id="rId114" Type="http://schemas.openxmlformats.org/officeDocument/2006/relationships/font" Target="fonts/font44.fntdata"/><Relationship Id="rId119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3.fntdata"/><Relationship Id="rId78" Type="http://schemas.openxmlformats.org/officeDocument/2006/relationships/font" Target="fonts/font8.fntdata"/><Relationship Id="rId81" Type="http://schemas.openxmlformats.org/officeDocument/2006/relationships/font" Target="fonts/font11.fntdata"/><Relationship Id="rId86" Type="http://schemas.openxmlformats.org/officeDocument/2006/relationships/font" Target="fonts/font16.fntdata"/><Relationship Id="rId94" Type="http://schemas.openxmlformats.org/officeDocument/2006/relationships/font" Target="fonts/font24.fntdata"/><Relationship Id="rId99" Type="http://schemas.openxmlformats.org/officeDocument/2006/relationships/font" Target="fonts/font29.fntdata"/><Relationship Id="rId101" Type="http://schemas.openxmlformats.org/officeDocument/2006/relationships/font" Target="fonts/font3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109" Type="http://schemas.openxmlformats.org/officeDocument/2006/relationships/font" Target="fonts/font39.fntdata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6.fntdata"/><Relationship Id="rId97" Type="http://schemas.openxmlformats.org/officeDocument/2006/relationships/font" Target="fonts/font27.fntdata"/><Relationship Id="rId104" Type="http://schemas.openxmlformats.org/officeDocument/2006/relationships/font" Target="fonts/font34.fntdata"/><Relationship Id="rId120" Type="http://schemas.openxmlformats.org/officeDocument/2006/relationships/theme" Target="theme/theme1.xml"/><Relationship Id="rId7" Type="http://schemas.openxmlformats.org/officeDocument/2006/relationships/slide" Target="slides/slide5.xml"/><Relationship Id="rId71" Type="http://schemas.openxmlformats.org/officeDocument/2006/relationships/font" Target="fonts/font1.fntdata"/><Relationship Id="rId92" Type="http://schemas.openxmlformats.org/officeDocument/2006/relationships/font" Target="fonts/font22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17.fntdata"/><Relationship Id="rId110" Type="http://schemas.openxmlformats.org/officeDocument/2006/relationships/font" Target="fonts/font40.fntdata"/><Relationship Id="rId115" Type="http://schemas.openxmlformats.org/officeDocument/2006/relationships/font" Target="fonts/font45.fntdata"/></Relationships>
</file>

<file path=ppt/media/image1.png>
</file>

<file path=ppt/media/image10.jpeg>
</file>

<file path=ppt/media/image11.jpe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18.gif>
</file>

<file path=ppt/media/image19.png>
</file>

<file path=ppt/media/image2.png>
</file>

<file path=ppt/media/image20.png>
</file>

<file path=ppt/media/image21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62463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23499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02229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7791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94774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58197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59927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026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92835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1660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05842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012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675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20397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41884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886486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61254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22696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94035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72440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50310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394497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035569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783802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Google Shape;13790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Google Shape;13791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4525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441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6752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3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571262" y="2884720"/>
            <a:ext cx="4001455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21521525 – Lý Văn Nhật Tiến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21522274 – Lê Nguyễn Hoàng Lâm</a:t>
            </a:r>
            <a:endParaRPr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40" y="981217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B-TREE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6353748" y="2911709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0C2A6C1E-A1C2-5314-3536-C521A85B384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CHÈN NODE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Google Shape;701;p33">
            <a:extLst>
              <a:ext uri="{FF2B5EF4-FFF2-40B4-BE49-F238E27FC236}">
                <a16:creationId xmlns:a16="http://schemas.microsoft.com/office/drawing/2014/main" id="{42D9CAFF-4718-A0F2-AA56-C87A6D4099F7}"/>
              </a:ext>
            </a:extLst>
          </p:cNvPr>
          <p:cNvSpPr txBox="1">
            <a:spLocks/>
          </p:cNvSpPr>
          <p:nvPr/>
        </p:nvSpPr>
        <p:spPr>
          <a:xfrm>
            <a:off x="618825" y="1103894"/>
            <a:ext cx="3460562" cy="1417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Tạo cây BTtree [10, 20, 30, 40, 50]​</a:t>
            </a:r>
          </a:p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Bậc 5 (m = 5)​</a:t>
            </a:r>
          </a:p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Số khóa tối đa của một node = m -1 = 4 </a:t>
            </a:r>
            <a:endParaRPr lang="en-US" sz="1400"/>
          </a:p>
        </p:txBody>
      </p:sp>
      <p:sp>
        <p:nvSpPr>
          <p:cNvPr id="21" name="Hình chữ nhật 179">
            <a:extLst>
              <a:ext uri="{FF2B5EF4-FFF2-40B4-BE49-F238E27FC236}">
                <a16:creationId xmlns:a16="http://schemas.microsoft.com/office/drawing/2014/main" id="{136F3B78-91C1-48AA-FAD6-FB271ACCE7B1}"/>
              </a:ext>
            </a:extLst>
          </p:cNvPr>
          <p:cNvSpPr/>
          <p:nvPr/>
        </p:nvSpPr>
        <p:spPr>
          <a:xfrm>
            <a:off x="2844563" y="3273060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20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22" name="Hình chữ nhật 179">
            <a:extLst>
              <a:ext uri="{FF2B5EF4-FFF2-40B4-BE49-F238E27FC236}">
                <a16:creationId xmlns:a16="http://schemas.microsoft.com/office/drawing/2014/main" id="{D3338CCF-EB50-AFB1-5699-D4A12A5E21D4}"/>
              </a:ext>
            </a:extLst>
          </p:cNvPr>
          <p:cNvSpPr/>
          <p:nvPr/>
        </p:nvSpPr>
        <p:spPr>
          <a:xfrm>
            <a:off x="5163836" y="3273060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40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23" name="Hình chữ nhật 179">
            <a:extLst>
              <a:ext uri="{FF2B5EF4-FFF2-40B4-BE49-F238E27FC236}">
                <a16:creationId xmlns:a16="http://schemas.microsoft.com/office/drawing/2014/main" id="{33EB7FF6-8BE2-A880-D04E-AE304CD3D38C}"/>
              </a:ext>
            </a:extLst>
          </p:cNvPr>
          <p:cNvSpPr/>
          <p:nvPr/>
        </p:nvSpPr>
        <p:spPr>
          <a:xfrm>
            <a:off x="4004200" y="3273061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30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24" name="Hình chữ nhật 179">
            <a:extLst>
              <a:ext uri="{FF2B5EF4-FFF2-40B4-BE49-F238E27FC236}">
                <a16:creationId xmlns:a16="http://schemas.microsoft.com/office/drawing/2014/main" id="{DAF51FDC-4E3F-E25F-C079-27FD86A454D0}"/>
              </a:ext>
            </a:extLst>
          </p:cNvPr>
          <p:cNvSpPr/>
          <p:nvPr/>
        </p:nvSpPr>
        <p:spPr>
          <a:xfrm>
            <a:off x="6323474" y="3273060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50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25" name="Hình chữ nhật 179">
            <a:extLst>
              <a:ext uri="{FF2B5EF4-FFF2-40B4-BE49-F238E27FC236}">
                <a16:creationId xmlns:a16="http://schemas.microsoft.com/office/drawing/2014/main" id="{B2E96943-2952-41D2-A490-26ADDB144E3E}"/>
              </a:ext>
            </a:extLst>
          </p:cNvPr>
          <p:cNvSpPr/>
          <p:nvPr/>
        </p:nvSpPr>
        <p:spPr>
          <a:xfrm>
            <a:off x="1684928" y="3273059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2729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 animBg="1"/>
      <p:bldP spid="2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0C2A6C1E-A1C2-5314-3536-C521A85B384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CHÈN NODE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Google Shape;701;p33">
            <a:extLst>
              <a:ext uri="{FF2B5EF4-FFF2-40B4-BE49-F238E27FC236}">
                <a16:creationId xmlns:a16="http://schemas.microsoft.com/office/drawing/2014/main" id="{42D9CAFF-4718-A0F2-AA56-C87A6D4099F7}"/>
              </a:ext>
            </a:extLst>
          </p:cNvPr>
          <p:cNvSpPr txBox="1">
            <a:spLocks/>
          </p:cNvSpPr>
          <p:nvPr/>
        </p:nvSpPr>
        <p:spPr>
          <a:xfrm>
            <a:off x="618825" y="1103894"/>
            <a:ext cx="3460562" cy="1417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Tạo cây BTtree [10, 20, 30, 40, 50]​</a:t>
            </a:r>
          </a:p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Bậc 5 (m = 5)​</a:t>
            </a:r>
          </a:p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Số khóa tối đa của một node = m -1 = 4 </a:t>
            </a:r>
            <a:endParaRPr lang="en-US" sz="1400"/>
          </a:p>
        </p:txBody>
      </p:sp>
      <p:sp>
        <p:nvSpPr>
          <p:cNvPr id="51" name="Hình chữ nhật 179">
            <a:extLst>
              <a:ext uri="{FF2B5EF4-FFF2-40B4-BE49-F238E27FC236}">
                <a16:creationId xmlns:a16="http://schemas.microsoft.com/office/drawing/2014/main" id="{A2CD9CCD-CD88-4019-3C3B-1FB00DCBAB7E}"/>
              </a:ext>
            </a:extLst>
          </p:cNvPr>
          <p:cNvSpPr/>
          <p:nvPr/>
        </p:nvSpPr>
        <p:spPr>
          <a:xfrm>
            <a:off x="2844563" y="3273060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>
                <a:solidFill>
                  <a:schemeClr val="dk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20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52" name="Hình chữ nhật 179">
            <a:extLst>
              <a:ext uri="{FF2B5EF4-FFF2-40B4-BE49-F238E27FC236}">
                <a16:creationId xmlns:a16="http://schemas.microsoft.com/office/drawing/2014/main" id="{026890D9-9B01-CD73-8768-0E886C90BE17}"/>
              </a:ext>
            </a:extLst>
          </p:cNvPr>
          <p:cNvSpPr/>
          <p:nvPr/>
        </p:nvSpPr>
        <p:spPr>
          <a:xfrm>
            <a:off x="5163836" y="3273060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>
                <a:solidFill>
                  <a:schemeClr val="dk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40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53" name="Hình chữ nhật 179">
            <a:extLst>
              <a:ext uri="{FF2B5EF4-FFF2-40B4-BE49-F238E27FC236}">
                <a16:creationId xmlns:a16="http://schemas.microsoft.com/office/drawing/2014/main" id="{0E37B740-4DB7-12AF-4CBE-781F2E28D470}"/>
              </a:ext>
            </a:extLst>
          </p:cNvPr>
          <p:cNvSpPr/>
          <p:nvPr/>
        </p:nvSpPr>
        <p:spPr>
          <a:xfrm>
            <a:off x="4004200" y="3273058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>
                <a:solidFill>
                  <a:schemeClr val="dk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30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54" name="Hình chữ nhật 179">
            <a:extLst>
              <a:ext uri="{FF2B5EF4-FFF2-40B4-BE49-F238E27FC236}">
                <a16:creationId xmlns:a16="http://schemas.microsoft.com/office/drawing/2014/main" id="{110E3B0A-B498-7385-91C4-43CCF7192136}"/>
              </a:ext>
            </a:extLst>
          </p:cNvPr>
          <p:cNvSpPr/>
          <p:nvPr/>
        </p:nvSpPr>
        <p:spPr>
          <a:xfrm>
            <a:off x="6323474" y="3273060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>
                <a:solidFill>
                  <a:schemeClr val="dk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50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55" name="Hình chữ nhật 179">
            <a:extLst>
              <a:ext uri="{FF2B5EF4-FFF2-40B4-BE49-F238E27FC236}">
                <a16:creationId xmlns:a16="http://schemas.microsoft.com/office/drawing/2014/main" id="{E0CB933C-4B80-4648-88A6-C39D958B4753}"/>
              </a:ext>
            </a:extLst>
          </p:cNvPr>
          <p:cNvSpPr/>
          <p:nvPr/>
        </p:nvSpPr>
        <p:spPr>
          <a:xfrm>
            <a:off x="1684928" y="3273059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>
                <a:solidFill>
                  <a:schemeClr val="dk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56" name="Hình chữ nhật 179">
            <a:extLst>
              <a:ext uri="{FF2B5EF4-FFF2-40B4-BE49-F238E27FC236}">
                <a16:creationId xmlns:a16="http://schemas.microsoft.com/office/drawing/2014/main" id="{B710A054-0E8B-A63A-A1A4-FDDD6B86F785}"/>
              </a:ext>
            </a:extLst>
          </p:cNvPr>
          <p:cNvSpPr/>
          <p:nvPr/>
        </p:nvSpPr>
        <p:spPr>
          <a:xfrm>
            <a:off x="4004197" y="3273058"/>
            <a:ext cx="1135599" cy="719615"/>
          </a:xfrm>
          <a:prstGeom prst="rect">
            <a:avLst/>
          </a:prstGeom>
          <a:solidFill>
            <a:srgbClr val="E07A88">
              <a:lumMod val="75000"/>
            </a:srgbClr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>
                <a:solidFill>
                  <a:schemeClr val="dk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30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2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5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0C2A6C1E-A1C2-5314-3536-C521A85B384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CHÈN NODE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Google Shape;701;p33">
            <a:extLst>
              <a:ext uri="{FF2B5EF4-FFF2-40B4-BE49-F238E27FC236}">
                <a16:creationId xmlns:a16="http://schemas.microsoft.com/office/drawing/2014/main" id="{42D9CAFF-4718-A0F2-AA56-C87A6D4099F7}"/>
              </a:ext>
            </a:extLst>
          </p:cNvPr>
          <p:cNvSpPr txBox="1">
            <a:spLocks/>
          </p:cNvSpPr>
          <p:nvPr/>
        </p:nvSpPr>
        <p:spPr>
          <a:xfrm>
            <a:off x="618825" y="1103894"/>
            <a:ext cx="3460562" cy="1417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Tạo cây BTtree [10, 20, 30, 40, 50]​</a:t>
            </a:r>
          </a:p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Bậc 5 (m = 5)​</a:t>
            </a:r>
          </a:p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Số khóa tối đa của một node = m -1 = 4 </a:t>
            </a:r>
            <a:endParaRPr lang="en-US" sz="1400"/>
          </a:p>
        </p:txBody>
      </p:sp>
      <p:sp>
        <p:nvSpPr>
          <p:cNvPr id="29" name="Hình chữ nhật 179">
            <a:extLst>
              <a:ext uri="{FF2B5EF4-FFF2-40B4-BE49-F238E27FC236}">
                <a16:creationId xmlns:a16="http://schemas.microsoft.com/office/drawing/2014/main" id="{1B3B217E-A4B5-D47E-5209-C63B4AE0AC1A}"/>
              </a:ext>
            </a:extLst>
          </p:cNvPr>
          <p:cNvSpPr/>
          <p:nvPr/>
        </p:nvSpPr>
        <p:spPr>
          <a:xfrm>
            <a:off x="2255836" y="3672729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20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30" name="Hình chữ nhật 179">
            <a:extLst>
              <a:ext uri="{FF2B5EF4-FFF2-40B4-BE49-F238E27FC236}">
                <a16:creationId xmlns:a16="http://schemas.microsoft.com/office/drawing/2014/main" id="{660F099A-B7DE-1F01-0843-14F085A28505}"/>
              </a:ext>
            </a:extLst>
          </p:cNvPr>
          <p:cNvSpPr/>
          <p:nvPr/>
        </p:nvSpPr>
        <p:spPr>
          <a:xfrm>
            <a:off x="5752564" y="3680311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40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31" name="Hình chữ nhật 179">
            <a:extLst>
              <a:ext uri="{FF2B5EF4-FFF2-40B4-BE49-F238E27FC236}">
                <a16:creationId xmlns:a16="http://schemas.microsoft.com/office/drawing/2014/main" id="{E4987A08-80E0-7369-264E-41FD0699D76A}"/>
              </a:ext>
            </a:extLst>
          </p:cNvPr>
          <p:cNvSpPr/>
          <p:nvPr/>
        </p:nvSpPr>
        <p:spPr>
          <a:xfrm>
            <a:off x="6912200" y="3680311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50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32" name="Hình chữ nhật 179">
            <a:extLst>
              <a:ext uri="{FF2B5EF4-FFF2-40B4-BE49-F238E27FC236}">
                <a16:creationId xmlns:a16="http://schemas.microsoft.com/office/drawing/2014/main" id="{6ED91403-94BA-7966-5D60-F4708A00B37C}"/>
              </a:ext>
            </a:extLst>
          </p:cNvPr>
          <p:cNvSpPr/>
          <p:nvPr/>
        </p:nvSpPr>
        <p:spPr>
          <a:xfrm>
            <a:off x="1096202" y="3672728"/>
            <a:ext cx="1135599" cy="719615"/>
          </a:xfrm>
          <a:prstGeom prst="rect">
            <a:avLst/>
          </a:prstGeom>
          <a:solidFill>
            <a:srgbClr val="FFFFFF"/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sp>
        <p:nvSpPr>
          <p:cNvPr id="33" name="Hình chữ nhật 179">
            <a:extLst>
              <a:ext uri="{FF2B5EF4-FFF2-40B4-BE49-F238E27FC236}">
                <a16:creationId xmlns:a16="http://schemas.microsoft.com/office/drawing/2014/main" id="{A59A8D85-D913-3C41-5184-7533E21AF54A}"/>
              </a:ext>
            </a:extLst>
          </p:cNvPr>
          <p:cNvSpPr/>
          <p:nvPr/>
        </p:nvSpPr>
        <p:spPr>
          <a:xfrm>
            <a:off x="4004200" y="2442481"/>
            <a:ext cx="1135599" cy="719615"/>
          </a:xfrm>
          <a:prstGeom prst="rect">
            <a:avLst/>
          </a:prstGeom>
          <a:solidFill>
            <a:srgbClr val="E07A88">
              <a:lumMod val="75000"/>
            </a:srgbClr>
          </a:solidFill>
          <a:ln w="25400" cap="flat" cmpd="sng" algn="ctr">
            <a:solidFill>
              <a:srgbClr val="7E3BBE"/>
            </a:solidFill>
            <a:prstDash val="solid"/>
          </a:ln>
          <a:effectLst/>
        </p:spPr>
        <p:txBody>
          <a:bodyPr rtlCol="0" anchor="ctr"/>
          <a:lstStyle>
            <a:defPPr>
              <a:defRPr lang="vi-VN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1E1E2C"/>
                </a:solidFill>
                <a:effectLst/>
                <a:uLnTx/>
                <a:uFillTx/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30</a:t>
            </a:r>
            <a:endParaRPr kumimoji="0" lang="vi-VN" sz="1800" b="0" i="0" u="none" strike="noStrike" kern="1200" cap="none" spc="0" normalizeH="0" baseline="0" noProof="0">
              <a:ln>
                <a:noFill/>
              </a:ln>
              <a:solidFill>
                <a:srgbClr val="1E1E2C"/>
              </a:solidFill>
              <a:effectLst/>
              <a:uLnTx/>
              <a:uFillTx/>
              <a:latin typeface="Arial" panose="020B0604020202020204" pitchFamily="34" charset="0"/>
              <a:ea typeface="Fira Code" panose="020B0809050000020004" pitchFamily="49" charset="0"/>
              <a:cs typeface="Fira Code" panose="020B0809050000020004" pitchFamily="49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45D358B-3055-3813-FA99-F04FB6938BF6}"/>
              </a:ext>
            </a:extLst>
          </p:cNvPr>
          <p:cNvCxnSpPr>
            <a:stCxn id="33" idx="1"/>
          </p:cNvCxnSpPr>
          <p:nvPr/>
        </p:nvCxnSpPr>
        <p:spPr>
          <a:xfrm flipH="1">
            <a:off x="2255835" y="2802289"/>
            <a:ext cx="1748364" cy="870439"/>
          </a:xfrm>
          <a:prstGeom prst="line">
            <a:avLst/>
          </a:prstGeom>
          <a:noFill/>
          <a:ln w="9525" cap="flat" cmpd="sng" algn="ctr">
            <a:solidFill>
              <a:srgbClr val="E5A083">
                <a:shade val="95000"/>
                <a:satMod val="105000"/>
              </a:srgbClr>
            </a:solidFill>
            <a:prstDash val="solid"/>
          </a:ln>
          <a:effectLst/>
        </p:spPr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E09FCA3-500E-8792-60E7-93963034DC0E}"/>
              </a:ext>
            </a:extLst>
          </p:cNvPr>
          <p:cNvCxnSpPr>
            <a:stCxn id="33" idx="3"/>
          </p:cNvCxnSpPr>
          <p:nvPr/>
        </p:nvCxnSpPr>
        <p:spPr>
          <a:xfrm>
            <a:off x="5139799" y="2802289"/>
            <a:ext cx="1772402" cy="870439"/>
          </a:xfrm>
          <a:prstGeom prst="line">
            <a:avLst/>
          </a:prstGeom>
          <a:noFill/>
          <a:ln w="9525" cap="flat" cmpd="sng" algn="ctr">
            <a:solidFill>
              <a:srgbClr val="E5A083">
                <a:shade val="95000"/>
                <a:satMod val="105000"/>
              </a:srgbClr>
            </a:solidFill>
            <a:prstDash val="solid"/>
          </a:ln>
          <a:effectLst/>
        </p:spPr>
      </p:cxnSp>
    </p:spTree>
    <p:extLst>
      <p:ext uri="{BB962C8B-B14F-4D97-AF65-F5344CB8AC3E}">
        <p14:creationId xmlns:p14="http://schemas.microsoft.com/office/powerpoint/2010/main" val="354456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0C2A6C1E-A1C2-5314-3536-C521A85B384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DUYỆT CÂY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Google Shape;701;p33">
            <a:extLst>
              <a:ext uri="{FF2B5EF4-FFF2-40B4-BE49-F238E27FC236}">
                <a16:creationId xmlns:a16="http://schemas.microsoft.com/office/drawing/2014/main" id="{42D9CAFF-4718-A0F2-AA56-C87A6D4099F7}"/>
              </a:ext>
            </a:extLst>
          </p:cNvPr>
          <p:cNvSpPr txBox="1">
            <a:spLocks/>
          </p:cNvSpPr>
          <p:nvPr/>
        </p:nvSpPr>
        <p:spPr>
          <a:xfrm>
            <a:off x="618825" y="1103894"/>
            <a:ext cx="4727700" cy="2976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en-US"/>
              <a:t>Duyệt qua và in ra tất cả khóa theo thứ tự tăng dần​</a:t>
            </a:r>
            <a:endParaRPr lang="en-US" sz="1400"/>
          </a:p>
          <a:p>
            <a:r>
              <a:rPr lang="en-US"/>
              <a:t>Nếu là lá thì in các khóa và kết thúc​</a:t>
            </a:r>
            <a:endParaRPr lang="en-US" sz="1400"/>
          </a:p>
          <a:p>
            <a:r>
              <a:rPr lang="en-US"/>
              <a:t>Duyệt node con [0] rồi in khóa [0]​</a:t>
            </a:r>
            <a:endParaRPr lang="en-US" sz="1400"/>
          </a:p>
          <a:p>
            <a:r>
              <a:rPr lang="en-US"/>
              <a:t>                 ...​</a:t>
            </a:r>
            <a:endParaRPr lang="en-US" sz="1400"/>
          </a:p>
          <a:p>
            <a:r>
              <a:rPr lang="en-US"/>
              <a:t>Duyệt node con [m-1] rồi in khóa [m-1]​</a:t>
            </a:r>
            <a:endParaRPr lang="en-US" sz="1400"/>
          </a:p>
          <a:p>
            <a:r>
              <a:rPr lang="en-US"/>
              <a:t>Duyệt node con [m]</a:t>
            </a:r>
            <a:br>
              <a:rPr lang="en-US" sz="1400"/>
            </a:b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428626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0C2A6C1E-A1C2-5314-3536-C521A85B384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TÌM KIẾM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2" name="Google Shape;701;p33">
            <a:extLst>
              <a:ext uri="{FF2B5EF4-FFF2-40B4-BE49-F238E27FC236}">
                <a16:creationId xmlns:a16="http://schemas.microsoft.com/office/drawing/2014/main" id="{42D9CAFF-4718-A0F2-AA56-C87A6D4099F7}"/>
              </a:ext>
            </a:extLst>
          </p:cNvPr>
          <p:cNvSpPr txBox="1">
            <a:spLocks/>
          </p:cNvSpPr>
          <p:nvPr/>
        </p:nvSpPr>
        <p:spPr>
          <a:xfrm>
            <a:off x="618825" y="1103894"/>
            <a:ext cx="6072920" cy="2976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en-US"/>
              <a:t>Bắt đầu từ gốc. </a:t>
            </a:r>
          </a:p>
          <a:p>
            <a:r>
              <a:rPr lang="en-US"/>
              <a:t>Với mỗi node trung gian: </a:t>
            </a:r>
          </a:p>
          <a:p>
            <a:pPr lvl="1"/>
            <a:r>
              <a:rPr lang="en-US" sz="1600"/>
              <a:t>Nếu trong node này có khóa cần tìm, trả về kết quả. </a:t>
            </a:r>
          </a:p>
          <a:p>
            <a:pPr lvl="1"/>
            <a:r>
              <a:rPr lang="en-US" sz="1600"/>
              <a:t>Nếu không, duyệt xuống node con ngay trước khóa lớn hơn đầu tiên.</a:t>
            </a:r>
            <a:endParaRPr lang="en-US"/>
          </a:p>
          <a:p>
            <a:r>
              <a:rPr lang="en-US"/>
              <a:t>Nếu duyệt đến node lá mà không có khóa cần tìm, trả về NULL.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210051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0C2A6C1E-A1C2-5314-3536-C521A85B384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TÌM KIẾM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AF2EAD5-A858-3D5F-1886-0C4DDB96FD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636" y="1927166"/>
            <a:ext cx="7899255" cy="1941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701;p33">
            <a:extLst>
              <a:ext uri="{FF2B5EF4-FFF2-40B4-BE49-F238E27FC236}">
                <a16:creationId xmlns:a16="http://schemas.microsoft.com/office/drawing/2014/main" id="{857BE52E-25DA-1532-5E3B-0D1D21047F08}"/>
              </a:ext>
            </a:extLst>
          </p:cNvPr>
          <p:cNvSpPr txBox="1">
            <a:spLocks/>
          </p:cNvSpPr>
          <p:nvPr/>
        </p:nvSpPr>
        <p:spPr>
          <a:xfrm>
            <a:off x="618825" y="989475"/>
            <a:ext cx="3126023" cy="6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/>
              <a:t>Tìm node 50, 240</a:t>
            </a:r>
            <a:r>
              <a:rPr lang="vi-VN"/>
              <a:t>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33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0C2A6C1E-A1C2-5314-3536-C521A85B384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XÓA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Google Shape;701;p33">
            <a:extLst>
              <a:ext uri="{FF2B5EF4-FFF2-40B4-BE49-F238E27FC236}">
                <a16:creationId xmlns:a16="http://schemas.microsoft.com/office/drawing/2014/main" id="{2E298CCD-AD7F-D43E-1161-FFEFDA17D9CB}"/>
              </a:ext>
            </a:extLst>
          </p:cNvPr>
          <p:cNvSpPr txBox="1">
            <a:spLocks/>
          </p:cNvSpPr>
          <p:nvPr/>
        </p:nvSpPr>
        <p:spPr>
          <a:xfrm>
            <a:off x="618825" y="2042419"/>
            <a:ext cx="3392066" cy="1281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vi-VN">
                <a:latin typeface="Maven Pro" panose="020B0604020202020204" charset="0"/>
                <a:cs typeface="Arial"/>
              </a:rPr>
              <a:t>Tìm kiếm phần tử đó</a:t>
            </a:r>
            <a:r>
              <a:rPr lang="en-US">
                <a:latin typeface="Maven Pro" panose="020B0604020202020204" charset="0"/>
                <a:cs typeface="Arial"/>
              </a:rPr>
              <a:t>.</a:t>
            </a:r>
            <a:r>
              <a:rPr lang="en-US">
                <a:latin typeface="Maven Pro" panose="020B0604020202020204" charset="0"/>
              </a:rPr>
              <a:t> </a:t>
            </a:r>
          </a:p>
          <a:p>
            <a:r>
              <a:rPr lang="vi-VN">
                <a:latin typeface="Maven Pro" panose="020B0604020202020204" charset="0"/>
                <a:cs typeface="Arial"/>
              </a:rPr>
              <a:t>Xóa khóa tìm được và cân bằng cây nếu số khóa nhỏ hơn tối thiểu</a:t>
            </a:r>
            <a:endParaRPr lang="en-US" sz="1800">
              <a:latin typeface="Maven Pro" panose="020B0604020202020204" charset="0"/>
            </a:endParaRPr>
          </a:p>
          <a:p>
            <a:endParaRPr lang="en-US"/>
          </a:p>
        </p:txBody>
      </p:sp>
      <p:pic>
        <p:nvPicPr>
          <p:cNvPr id="3074" name="Picture 2" descr="Deletion from a B-tree">
            <a:extLst>
              <a:ext uri="{FF2B5EF4-FFF2-40B4-BE49-F238E27FC236}">
                <a16:creationId xmlns:a16="http://schemas.microsoft.com/office/drawing/2014/main" id="{B5D534AE-91D3-2016-B0A2-F207806CF0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7386" y="989475"/>
            <a:ext cx="4278023" cy="3383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95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0C2A6C1E-A1C2-5314-3536-C521A85B384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CÂN BẰNG LẠI CÂY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3" name="Google Shape;701;p33">
            <a:extLst>
              <a:ext uri="{FF2B5EF4-FFF2-40B4-BE49-F238E27FC236}">
                <a16:creationId xmlns:a16="http://schemas.microsoft.com/office/drawing/2014/main" id="{2E298CCD-AD7F-D43E-1161-FFEFDA17D9CB}"/>
              </a:ext>
            </a:extLst>
          </p:cNvPr>
          <p:cNvSpPr txBox="1">
            <a:spLocks/>
          </p:cNvSpPr>
          <p:nvPr/>
        </p:nvSpPr>
        <p:spPr>
          <a:xfrm>
            <a:off x="4987637" y="1454727"/>
            <a:ext cx="3696866" cy="18599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vi-VN"/>
              <a:t>Node lá:</a:t>
            </a:r>
            <a:endParaRPr lang="en-US"/>
          </a:p>
          <a:p>
            <a:pPr lvl="1"/>
            <a:r>
              <a:rPr lang="vi-VN"/>
              <a:t>Thiếu khóa: lấy khóa gần nhất của node cha </a:t>
            </a:r>
          </a:p>
          <a:p>
            <a:pPr lvl="1"/>
            <a:r>
              <a:rPr lang="vi-VN"/>
              <a:t>Thừa khóa: đẩy khóa ở giữa lên node cha, tách làm 2</a:t>
            </a:r>
          </a:p>
        </p:txBody>
      </p:sp>
      <p:sp>
        <p:nvSpPr>
          <p:cNvPr id="8" name="Google Shape;701;p33">
            <a:extLst>
              <a:ext uri="{FF2B5EF4-FFF2-40B4-BE49-F238E27FC236}">
                <a16:creationId xmlns:a16="http://schemas.microsoft.com/office/drawing/2014/main" id="{27EA848D-2484-23C2-BEA1-0EE9B4C94D40}"/>
              </a:ext>
            </a:extLst>
          </p:cNvPr>
          <p:cNvSpPr txBox="1">
            <a:spLocks/>
          </p:cNvSpPr>
          <p:nvPr/>
        </p:nvSpPr>
        <p:spPr>
          <a:xfrm>
            <a:off x="173182" y="1454727"/>
            <a:ext cx="4814455" cy="2847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vi-VN"/>
              <a:t>Node nhánh, rễ</a:t>
            </a:r>
            <a:r>
              <a:rPr lang="en-US"/>
              <a:t>:</a:t>
            </a:r>
          </a:p>
          <a:p>
            <a:pPr lvl="1"/>
            <a:r>
              <a:rPr lang="vi-VN"/>
              <a:t>Thiếu khóa: chuyền node con sang node bên cạnh, nếu không được thì lấy khóa gần nhất ở node con, nếu không lấy được thì gộp 2 node con, nếu còn thiếu thì tiếp tục lấy ở node cha</a:t>
            </a:r>
          </a:p>
          <a:p>
            <a:pPr lvl="1"/>
            <a:r>
              <a:rPr lang="vi-VN"/>
              <a:t>Thừa khóa: đẩy khóa ở giữa lên node cha, tách làm 2</a:t>
            </a:r>
          </a:p>
        </p:txBody>
      </p:sp>
    </p:spTree>
    <p:extLst>
      <p:ext uri="{BB962C8B-B14F-4D97-AF65-F5344CB8AC3E}">
        <p14:creationId xmlns:p14="http://schemas.microsoft.com/office/powerpoint/2010/main" val="12392867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265425" y="1596469"/>
            <a:ext cx="4491437" cy="162931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ỨNG DỤNG &amp; B+TREE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rgbClr val="FF997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418649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B+ TREE</a:t>
            </a:r>
            <a:endParaRPr/>
          </a:p>
        </p:txBody>
      </p:sp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3631350" y="146476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/>
              <a:t>Các node lá có toàn bộ các khóa trong cây</a:t>
            </a:r>
          </a:p>
        </p:txBody>
      </p:sp>
      <p:sp>
        <p:nvSpPr>
          <p:cNvPr id="702" name="Google Shape;702;p33"/>
          <p:cNvSpPr/>
          <p:nvPr/>
        </p:nvSpPr>
        <p:spPr>
          <a:xfrm>
            <a:off x="4480329" y="117797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84875" y="1492478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/>
              <a:t>Các node lá liên kết với nhau thành 1 danh sách liên kết</a:t>
            </a:r>
          </a:p>
        </p:txBody>
      </p:sp>
      <p:sp>
        <p:nvSpPr>
          <p:cNvPr id="705" name="Google Shape;705;p33"/>
          <p:cNvSpPr/>
          <p:nvPr/>
        </p:nvSpPr>
        <p:spPr>
          <a:xfrm>
            <a:off x="7413363" y="117797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618825" y="1492478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/>
              <a:t>Các khóa ở tầng ngay trên tầng lá là khóa nhỏ nhất của lá bên phải</a:t>
            </a:r>
          </a:p>
        </p:txBody>
      </p:sp>
      <p:sp>
        <p:nvSpPr>
          <p:cNvPr id="708" name="Google Shape;708;p33"/>
          <p:cNvSpPr/>
          <p:nvPr/>
        </p:nvSpPr>
        <p:spPr>
          <a:xfrm>
            <a:off x="1561013" y="117797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B+ trees data structure">
            <a:extLst>
              <a:ext uri="{FF2B5EF4-FFF2-40B4-BE49-F238E27FC236}">
                <a16:creationId xmlns:a16="http://schemas.microsoft.com/office/drawing/2014/main" id="{41CB2977-80C5-2764-4C82-0B1032625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464" y="2763331"/>
            <a:ext cx="6851072" cy="1968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041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4685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 panose="020B0604020202020204" charset="0"/>
              </a:rPr>
              <a:t>B TREE</a:t>
            </a:r>
            <a:endParaRPr>
              <a:latin typeface="Maven Pro" panose="020B0604020202020204" charset="0"/>
            </a:endParaRPr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474;p27">
            <a:extLst>
              <a:ext uri="{FF2B5EF4-FFF2-40B4-BE49-F238E27FC236}">
                <a16:creationId xmlns:a16="http://schemas.microsoft.com/office/drawing/2014/main" id="{B481358F-B1C9-75E1-DAE3-FA980DE3D7C2}"/>
              </a:ext>
            </a:extLst>
          </p:cNvPr>
          <p:cNvSpPr txBox="1">
            <a:spLocks/>
          </p:cNvSpPr>
          <p:nvPr/>
        </p:nvSpPr>
        <p:spPr>
          <a:xfrm>
            <a:off x="3942827" y="3343556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r>
              <a:rPr lang="en-US">
                <a:latin typeface="Maven Pro" panose="020B0604020202020204" charset="0"/>
              </a:rPr>
              <a:t>ỨNG DỤNG &amp;</a:t>
            </a:r>
          </a:p>
          <a:p>
            <a:r>
              <a:rPr lang="en-US">
                <a:latin typeface="Maven Pro" panose="020B0604020202020204" charset="0"/>
              </a:rPr>
              <a:t>B+TREE</a:t>
            </a:r>
          </a:p>
        </p:txBody>
      </p:sp>
      <p:sp>
        <p:nvSpPr>
          <p:cNvPr id="13" name="Google Shape;474;p27">
            <a:extLst>
              <a:ext uri="{FF2B5EF4-FFF2-40B4-BE49-F238E27FC236}">
                <a16:creationId xmlns:a16="http://schemas.microsoft.com/office/drawing/2014/main" id="{25F6DCAF-277F-410B-75A6-20C256E2E21C}"/>
              </a:ext>
            </a:extLst>
          </p:cNvPr>
          <p:cNvSpPr txBox="1">
            <a:spLocks/>
          </p:cNvSpPr>
          <p:nvPr/>
        </p:nvSpPr>
        <p:spPr>
          <a:xfrm>
            <a:off x="6662354" y="3343556"/>
            <a:ext cx="2152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 b="0" i="0" u="none" strike="noStrike" cap="none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 b="0" i="0" u="none" strike="noStrike" cap="none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r>
              <a:rPr lang="en-US">
                <a:latin typeface="Maven Pro" panose="020B0604020202020204" charset="0"/>
              </a:rPr>
              <a:t>QUIZ &amp;</a:t>
            </a:r>
          </a:p>
          <a:p>
            <a:r>
              <a:rPr lang="en-US">
                <a:latin typeface="Maven Pro" panose="020B0604020202020204" charset="0"/>
              </a:rPr>
              <a:t>DEMO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CHÈN TRONG B+ TREE</a:t>
            </a:r>
            <a:endParaRPr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01" name="Google Shape;701;p33"/>
              <p:cNvSpPr txBox="1">
                <a:spLocks noGrp="1"/>
              </p:cNvSpPr>
              <p:nvPr>
                <p:ph type="subTitle" idx="4294967295"/>
              </p:nvPr>
            </p:nvSpPr>
            <p:spPr>
              <a:xfrm>
                <a:off x="618825" y="1139185"/>
                <a:ext cx="4494341" cy="644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rtl="0">
                  <a:lnSpc>
                    <a:spcPct val="100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vi-VN" sz="1400"/>
                  <a:t>Khi node lá đầy, tách node lá thành 2 tại vị trí </a:t>
                </a:r>
                <a14:m>
                  <m:oMath xmlns:m="http://schemas.openxmlformats.org/officeDocument/2006/math">
                    <m:r>
                      <a:rPr lang="vi-VN" sz="1400" i="1" smtClean="0">
                        <a:latin typeface="Cambria Math" panose="02040503050406030204" pitchFamily="18" charset="0"/>
                      </a:rPr>
                      <m:t>⌊ </m:t>
                    </m:r>
                    <m:r>
                      <a:rPr lang="vi-VN" sz="140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vi-VN" sz="1400" i="1" smtClean="0">
                        <a:latin typeface="Cambria Math" panose="02040503050406030204" pitchFamily="18" charset="0"/>
                      </a:rPr>
                      <m:t>/2 ⌋</m:t>
                    </m:r>
                  </m:oMath>
                </a14:m>
                <a:r>
                  <a:rPr lang="en-US" sz="1400"/>
                  <a:t> </a:t>
                </a:r>
                <a:r>
                  <a:rPr lang="vi-VN" sz="1400"/>
                  <a:t>và thêm khóa thứ </a:t>
                </a:r>
                <a14:m>
                  <m:oMath xmlns:m="http://schemas.openxmlformats.org/officeDocument/2006/math">
                    <m:r>
                      <a:rPr lang="vi-VN" sz="1400" i="1" smtClean="0">
                        <a:latin typeface="Cambria Math" panose="02040503050406030204" pitchFamily="18" charset="0"/>
                      </a:rPr>
                      <m:t>⌊ </m:t>
                    </m:r>
                    <m:r>
                      <a:rPr lang="vi-VN" sz="140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vi-VN" sz="1400" i="1" smtClean="0">
                        <a:latin typeface="Cambria Math" panose="02040503050406030204" pitchFamily="18" charset="0"/>
                      </a:rPr>
                      <m:t>/2 ⌋</m:t>
                    </m:r>
                  </m:oMath>
                </a14:m>
                <a:r>
                  <a:rPr lang="vi-VN" sz="1400"/>
                  <a:t> vào node cha. Nếu node cha đầy thì xử lí như B-Tree</a:t>
                </a:r>
              </a:p>
            </p:txBody>
          </p:sp>
        </mc:Choice>
        <mc:Fallback xmlns="">
          <p:sp>
            <p:nvSpPr>
              <p:cNvPr id="701" name="Google Shape;701;p33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4294967295"/>
              </p:nvPr>
            </p:nvSpPr>
            <p:spPr>
              <a:xfrm>
                <a:off x="618825" y="1139185"/>
                <a:ext cx="4494341" cy="644700"/>
              </a:xfrm>
              <a:prstGeom prst="rect">
                <a:avLst/>
              </a:prstGeom>
              <a:blipFill>
                <a:blip r:embed="rId3"/>
                <a:stretch>
                  <a:fillRect l="-407" b="-301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5" name="Google Shape;705;p33"/>
          <p:cNvSpPr/>
          <p:nvPr/>
        </p:nvSpPr>
        <p:spPr>
          <a:xfrm>
            <a:off x="7919573" y="788137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9738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XÓA TRONG B+ TREE</a:t>
            </a:r>
            <a:endParaRPr/>
          </a:p>
        </p:txBody>
      </p:sp>
      <p:sp>
        <p:nvSpPr>
          <p:cNvPr id="705" name="Google Shape;705;p33"/>
          <p:cNvSpPr/>
          <p:nvPr/>
        </p:nvSpPr>
        <p:spPr>
          <a:xfrm>
            <a:off x="7919573" y="788137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701;p33">
            <a:extLst>
              <a:ext uri="{FF2B5EF4-FFF2-40B4-BE49-F238E27FC236}">
                <a16:creationId xmlns:a16="http://schemas.microsoft.com/office/drawing/2014/main" id="{F90E2F1B-E303-3DF0-85BB-9E9958EEFB98}"/>
              </a:ext>
            </a:extLst>
          </p:cNvPr>
          <p:cNvSpPr txBox="1">
            <a:spLocks/>
          </p:cNvSpPr>
          <p:nvPr/>
        </p:nvSpPr>
        <p:spPr>
          <a:xfrm>
            <a:off x="4987637" y="1454727"/>
            <a:ext cx="3696866" cy="2493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vi-VN"/>
              <a:t>Khóa cần xóa có ở node cha:</a:t>
            </a:r>
            <a:endParaRPr lang="en-US"/>
          </a:p>
          <a:p>
            <a:pPr lvl="1"/>
            <a:r>
              <a:rPr lang="vi-VN"/>
              <a:t>Xử lí tương tự nhưng khi xóa khóa ở lá thì xóa luôn ở node cha chứa khóa đó. </a:t>
            </a:r>
            <a:endParaRPr lang="en-US"/>
          </a:p>
          <a:p>
            <a:pPr lvl="1"/>
            <a:r>
              <a:rPr lang="vi-VN"/>
              <a:t>Nếu node không ghép thì thêm tiếp theo khóa đã xóa vào node cha</a:t>
            </a:r>
          </a:p>
        </p:txBody>
      </p:sp>
      <p:sp>
        <p:nvSpPr>
          <p:cNvPr id="3" name="Google Shape;701;p33">
            <a:extLst>
              <a:ext uri="{FF2B5EF4-FFF2-40B4-BE49-F238E27FC236}">
                <a16:creationId xmlns:a16="http://schemas.microsoft.com/office/drawing/2014/main" id="{34E256C8-057F-7648-4AB2-15CB73628B60}"/>
              </a:ext>
            </a:extLst>
          </p:cNvPr>
          <p:cNvSpPr txBox="1">
            <a:spLocks/>
          </p:cNvSpPr>
          <p:nvPr/>
        </p:nvSpPr>
        <p:spPr>
          <a:xfrm>
            <a:off x="173182" y="1454728"/>
            <a:ext cx="4814455" cy="2230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r>
              <a:rPr lang="vi-VN"/>
              <a:t>Khóa không có ở node cha</a:t>
            </a:r>
            <a:r>
              <a:rPr lang="en-US"/>
              <a:t>:</a:t>
            </a:r>
          </a:p>
          <a:p>
            <a:pPr lvl="1"/>
            <a:r>
              <a:rPr lang="vi-VN"/>
              <a:t>Sau khi xóa, nếu cây cần cân bằng thì lấy một khóa ở node bên cạnh, nếu không lấy được thì gộp node hiện tại với node bên cạnh. </a:t>
            </a:r>
            <a:endParaRPr lang="en-US"/>
          </a:p>
          <a:p>
            <a:pPr lvl="1"/>
            <a:r>
              <a:rPr lang="vi-VN"/>
              <a:t>Các tầng trên xử lí như B-Tree</a:t>
            </a:r>
            <a:r>
              <a:rPr lang="en-US"/>
              <a:t>.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755691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SO SÁNH VỚI B TREE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1021384" y="1620830"/>
            <a:ext cx="3126023" cy="400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/>
              <a:t>Độ bạt (fan-out) lớn hơn</a:t>
            </a:r>
          </a:p>
        </p:txBody>
      </p:sp>
      <p:sp>
        <p:nvSpPr>
          <p:cNvPr id="702" name="Google Shape;702;p33"/>
          <p:cNvSpPr/>
          <p:nvPr/>
        </p:nvSpPr>
        <p:spPr>
          <a:xfrm>
            <a:off x="840498" y="1742912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701;p33">
            <a:extLst>
              <a:ext uri="{FF2B5EF4-FFF2-40B4-BE49-F238E27FC236}">
                <a16:creationId xmlns:a16="http://schemas.microsoft.com/office/drawing/2014/main" id="{A13E7366-2943-7847-7448-7170AA5352FE}"/>
              </a:ext>
            </a:extLst>
          </p:cNvPr>
          <p:cNvSpPr txBox="1">
            <a:spLocks/>
          </p:cNvSpPr>
          <p:nvPr/>
        </p:nvSpPr>
        <p:spPr>
          <a:xfrm>
            <a:off x="996421" y="2347340"/>
            <a:ext cx="3126023" cy="5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Chiều cao của cây thấp hơn B-Tree</a:t>
            </a:r>
            <a:endParaRPr lang="en-US" sz="1400"/>
          </a:p>
        </p:txBody>
      </p:sp>
      <p:sp>
        <p:nvSpPr>
          <p:cNvPr id="4" name="Google Shape;702;p33">
            <a:extLst>
              <a:ext uri="{FF2B5EF4-FFF2-40B4-BE49-F238E27FC236}">
                <a16:creationId xmlns:a16="http://schemas.microsoft.com/office/drawing/2014/main" id="{D62B2968-ADDA-00F4-7546-786377278963}"/>
              </a:ext>
            </a:extLst>
          </p:cNvPr>
          <p:cNvSpPr/>
          <p:nvPr/>
        </p:nvSpPr>
        <p:spPr>
          <a:xfrm>
            <a:off x="840497" y="2446984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701;p33">
            <a:extLst>
              <a:ext uri="{FF2B5EF4-FFF2-40B4-BE49-F238E27FC236}">
                <a16:creationId xmlns:a16="http://schemas.microsoft.com/office/drawing/2014/main" id="{53A9F215-5F77-6E3D-499E-B2BA1DFFCF77}"/>
              </a:ext>
            </a:extLst>
          </p:cNvPr>
          <p:cNvSpPr txBox="1">
            <a:spLocks/>
          </p:cNvSpPr>
          <p:nvPr/>
        </p:nvSpPr>
        <p:spPr>
          <a:xfrm>
            <a:off x="1021384" y="3083183"/>
            <a:ext cx="3294307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Cho phép trùng lặp khóa</a:t>
            </a:r>
          </a:p>
        </p:txBody>
      </p:sp>
      <p:sp>
        <p:nvSpPr>
          <p:cNvPr id="11" name="Google Shape;702;p33">
            <a:extLst>
              <a:ext uri="{FF2B5EF4-FFF2-40B4-BE49-F238E27FC236}">
                <a16:creationId xmlns:a16="http://schemas.microsoft.com/office/drawing/2014/main" id="{FD4E6454-458B-2C1E-E623-1941A9BBE4DE}"/>
              </a:ext>
            </a:extLst>
          </p:cNvPr>
          <p:cNvSpPr/>
          <p:nvPr/>
        </p:nvSpPr>
        <p:spPr>
          <a:xfrm>
            <a:off x="840496" y="3189052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702;p33">
            <a:extLst>
              <a:ext uri="{FF2B5EF4-FFF2-40B4-BE49-F238E27FC236}">
                <a16:creationId xmlns:a16="http://schemas.microsoft.com/office/drawing/2014/main" id="{A5873A1A-461A-A59C-B4ED-B9E6245013F4}"/>
              </a:ext>
            </a:extLst>
          </p:cNvPr>
          <p:cNvSpPr/>
          <p:nvPr/>
        </p:nvSpPr>
        <p:spPr>
          <a:xfrm>
            <a:off x="5126182" y="850594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705;p33">
            <a:extLst>
              <a:ext uri="{FF2B5EF4-FFF2-40B4-BE49-F238E27FC236}">
                <a16:creationId xmlns:a16="http://schemas.microsoft.com/office/drawing/2014/main" id="{001FCEFB-2E21-B2C4-FEC2-CA82A071DF5B}"/>
              </a:ext>
            </a:extLst>
          </p:cNvPr>
          <p:cNvSpPr/>
          <p:nvPr/>
        </p:nvSpPr>
        <p:spPr>
          <a:xfrm>
            <a:off x="5126182" y="2659127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701;p33">
            <a:extLst>
              <a:ext uri="{FF2B5EF4-FFF2-40B4-BE49-F238E27FC236}">
                <a16:creationId xmlns:a16="http://schemas.microsoft.com/office/drawing/2014/main" id="{21C0E68C-9FA6-84A0-1BB3-9024154DB5AD}"/>
              </a:ext>
            </a:extLst>
          </p:cNvPr>
          <p:cNvSpPr txBox="1">
            <a:spLocks/>
          </p:cNvSpPr>
          <p:nvPr/>
        </p:nvSpPr>
        <p:spPr>
          <a:xfrm>
            <a:off x="5282107" y="2571750"/>
            <a:ext cx="2698562" cy="509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Cài đặt phức tạp hơn.</a:t>
            </a:r>
            <a:endParaRPr lang="en-US" sz="1400"/>
          </a:p>
        </p:txBody>
      </p:sp>
      <p:cxnSp>
        <p:nvCxnSpPr>
          <p:cNvPr id="18" name="Google Shape;592;p29">
            <a:extLst>
              <a:ext uri="{FF2B5EF4-FFF2-40B4-BE49-F238E27FC236}">
                <a16:creationId xmlns:a16="http://schemas.microsoft.com/office/drawing/2014/main" id="{07C97D18-00E9-6951-6D44-F05B93D9E7E6}"/>
              </a:ext>
            </a:extLst>
          </p:cNvPr>
          <p:cNvCxnSpPr>
            <a:cxnSpLocks/>
          </p:cNvCxnSpPr>
          <p:nvPr/>
        </p:nvCxnSpPr>
        <p:spPr>
          <a:xfrm>
            <a:off x="2626542" y="1219200"/>
            <a:ext cx="3850458" cy="336655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701;p33">
            <a:extLst>
              <a:ext uri="{FF2B5EF4-FFF2-40B4-BE49-F238E27FC236}">
                <a16:creationId xmlns:a16="http://schemas.microsoft.com/office/drawing/2014/main" id="{797D33D0-9C15-2EEB-19D2-537E133AC80F}"/>
              </a:ext>
            </a:extLst>
          </p:cNvPr>
          <p:cNvSpPr txBox="1">
            <a:spLocks/>
          </p:cNvSpPr>
          <p:nvPr/>
        </p:nvSpPr>
        <p:spPr>
          <a:xfrm>
            <a:off x="1021384" y="3806751"/>
            <a:ext cx="3294307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Xử lý range query tốt hơn</a:t>
            </a:r>
          </a:p>
        </p:txBody>
      </p:sp>
      <p:sp>
        <p:nvSpPr>
          <p:cNvPr id="26" name="Google Shape;702;p33">
            <a:extLst>
              <a:ext uri="{FF2B5EF4-FFF2-40B4-BE49-F238E27FC236}">
                <a16:creationId xmlns:a16="http://schemas.microsoft.com/office/drawing/2014/main" id="{827ECB2B-5B27-1902-B5F8-E3BBCAF64D5A}"/>
              </a:ext>
            </a:extLst>
          </p:cNvPr>
          <p:cNvSpPr/>
          <p:nvPr/>
        </p:nvSpPr>
        <p:spPr>
          <a:xfrm>
            <a:off x="840496" y="3940328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88959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ỨNG DỤNG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3" name="Google Shape;702;p33">
            <a:extLst>
              <a:ext uri="{FF2B5EF4-FFF2-40B4-BE49-F238E27FC236}">
                <a16:creationId xmlns:a16="http://schemas.microsoft.com/office/drawing/2014/main" id="{A5873A1A-461A-A59C-B4ED-B9E6245013F4}"/>
              </a:ext>
            </a:extLst>
          </p:cNvPr>
          <p:cNvSpPr/>
          <p:nvPr/>
        </p:nvSpPr>
        <p:spPr>
          <a:xfrm>
            <a:off x="5126182" y="850594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701;p33">
            <a:extLst>
              <a:ext uri="{FF2B5EF4-FFF2-40B4-BE49-F238E27FC236}">
                <a16:creationId xmlns:a16="http://schemas.microsoft.com/office/drawing/2014/main" id="{21C0E68C-9FA6-84A0-1BB3-9024154DB5AD}"/>
              </a:ext>
            </a:extLst>
          </p:cNvPr>
          <p:cNvSpPr txBox="1">
            <a:spLocks/>
          </p:cNvSpPr>
          <p:nvPr/>
        </p:nvSpPr>
        <p:spPr>
          <a:xfrm>
            <a:off x="618825" y="1304732"/>
            <a:ext cx="269856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Trong quản lý file</a:t>
            </a:r>
            <a:r>
              <a:rPr lang="vi-VN" sz="1400"/>
              <a:t>.</a:t>
            </a:r>
            <a:endParaRPr lang="en-US" sz="1400"/>
          </a:p>
        </p:txBody>
      </p:sp>
      <p:sp>
        <p:nvSpPr>
          <p:cNvPr id="3" name="Google Shape;701;p33">
            <a:extLst>
              <a:ext uri="{FF2B5EF4-FFF2-40B4-BE49-F238E27FC236}">
                <a16:creationId xmlns:a16="http://schemas.microsoft.com/office/drawing/2014/main" id="{09777E72-BA2C-9EAF-5874-66A03A2F28AE}"/>
              </a:ext>
            </a:extLst>
          </p:cNvPr>
          <p:cNvSpPr txBox="1">
            <a:spLocks/>
          </p:cNvSpPr>
          <p:nvPr/>
        </p:nvSpPr>
        <p:spPr>
          <a:xfrm>
            <a:off x="5282107" y="1304732"/>
            <a:ext cx="269856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Trong các hệ quản trị CSDL</a:t>
            </a:r>
            <a:r>
              <a:rPr lang="vi-VN" sz="1400"/>
              <a:t>.</a:t>
            </a:r>
            <a:endParaRPr lang="en-US" sz="1400"/>
          </a:p>
        </p:txBody>
      </p:sp>
      <p:pic>
        <p:nvPicPr>
          <p:cNvPr id="1026" name="Picture 2" descr="Apple File System (APFS): Is It The Best Format for A Drive">
            <a:extLst>
              <a:ext uri="{FF2B5EF4-FFF2-40B4-BE49-F238E27FC236}">
                <a16:creationId xmlns:a16="http://schemas.microsoft.com/office/drawing/2014/main" id="{5B568F8A-A720-60C9-8D19-8CF70E8A79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825" y="1882532"/>
            <a:ext cx="25717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ew Technology File System (NTFS) - an Overview | Info-savvy">
            <a:extLst>
              <a:ext uri="{FF2B5EF4-FFF2-40B4-BE49-F238E27FC236}">
                <a16:creationId xmlns:a16="http://schemas.microsoft.com/office/drawing/2014/main" id="{065341B7-B653-D7E9-57EE-E31DED273F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8540" y="2249632"/>
            <a:ext cx="2813739" cy="2358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racle là gì? Tìm hiểu hệ quản trị cơ sở dữ liệu Oracle từ A-Z">
            <a:extLst>
              <a:ext uri="{FF2B5EF4-FFF2-40B4-BE49-F238E27FC236}">
                <a16:creationId xmlns:a16="http://schemas.microsoft.com/office/drawing/2014/main" id="{0063BA41-5AD2-567F-1A27-BCFEA4B514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817" y="1910780"/>
            <a:ext cx="2259900" cy="1321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ysql là gì? Tổng hợp thông tin chi tiết nhất về Mysql">
            <a:extLst>
              <a:ext uri="{FF2B5EF4-FFF2-40B4-BE49-F238E27FC236}">
                <a16:creationId xmlns:a16="http://schemas.microsoft.com/office/drawing/2014/main" id="{F19CBD07-FA96-B17A-C496-7B5E0D902A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6767" y="2932984"/>
            <a:ext cx="2363977" cy="1328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17130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INDEXING TRONG DBMS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3" name="Google Shape;702;p33">
            <a:extLst>
              <a:ext uri="{FF2B5EF4-FFF2-40B4-BE49-F238E27FC236}">
                <a16:creationId xmlns:a16="http://schemas.microsoft.com/office/drawing/2014/main" id="{A5873A1A-461A-A59C-B4ED-B9E6245013F4}"/>
              </a:ext>
            </a:extLst>
          </p:cNvPr>
          <p:cNvSpPr/>
          <p:nvPr/>
        </p:nvSpPr>
        <p:spPr>
          <a:xfrm>
            <a:off x="5922818" y="622387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701;p33">
            <a:extLst>
              <a:ext uri="{FF2B5EF4-FFF2-40B4-BE49-F238E27FC236}">
                <a16:creationId xmlns:a16="http://schemas.microsoft.com/office/drawing/2014/main" id="{531F6337-F147-F347-FD83-A5CDB318CD00}"/>
              </a:ext>
            </a:extLst>
          </p:cNvPr>
          <p:cNvSpPr txBox="1">
            <a:spLocks/>
          </p:cNvSpPr>
          <p:nvPr/>
        </p:nvSpPr>
        <p:spPr>
          <a:xfrm>
            <a:off x="618825" y="1630051"/>
            <a:ext cx="3953175" cy="960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Indexing là sử dụng một cấu trúc dữ liệu để định vị và truy cập nhanh nhất vào dữ liệu trong các bảng database</a:t>
            </a:r>
          </a:p>
        </p:txBody>
      </p:sp>
      <p:pic>
        <p:nvPicPr>
          <p:cNvPr id="4108" name="Picture 12" descr="Database Index Primary Key">
            <a:extLst>
              <a:ext uri="{FF2B5EF4-FFF2-40B4-BE49-F238E27FC236}">
                <a16:creationId xmlns:a16="http://schemas.microsoft.com/office/drawing/2014/main" id="{65B0997A-887E-58D9-39B6-7DDAE9B88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3836" y="1630051"/>
            <a:ext cx="3696855" cy="2079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01;p33">
            <a:extLst>
              <a:ext uri="{FF2B5EF4-FFF2-40B4-BE49-F238E27FC236}">
                <a16:creationId xmlns:a16="http://schemas.microsoft.com/office/drawing/2014/main" id="{35A9E7F1-DB33-4E55-925B-4B55939AA5C8}"/>
              </a:ext>
            </a:extLst>
          </p:cNvPr>
          <p:cNvSpPr txBox="1">
            <a:spLocks/>
          </p:cNvSpPr>
          <p:nvPr/>
        </p:nvSpPr>
        <p:spPr>
          <a:xfrm>
            <a:off x="618824" y="2764923"/>
            <a:ext cx="3953175" cy="960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Với mỗi khóa, index trỏ tới địa chỉ dữ liệu trong một bảng</a:t>
            </a:r>
          </a:p>
        </p:txBody>
      </p:sp>
    </p:spTree>
    <p:extLst>
      <p:ext uri="{BB962C8B-B14F-4D97-AF65-F5344CB8AC3E}">
        <p14:creationId xmlns:p14="http://schemas.microsoft.com/office/powerpoint/2010/main" val="9109144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540097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INDEXING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3" name="Google Shape;702;p33">
            <a:extLst>
              <a:ext uri="{FF2B5EF4-FFF2-40B4-BE49-F238E27FC236}">
                <a16:creationId xmlns:a16="http://schemas.microsoft.com/office/drawing/2014/main" id="{A5873A1A-461A-A59C-B4ED-B9E6245013F4}"/>
              </a:ext>
            </a:extLst>
          </p:cNvPr>
          <p:cNvSpPr/>
          <p:nvPr/>
        </p:nvSpPr>
        <p:spPr>
          <a:xfrm>
            <a:off x="5922818" y="622387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701;p33">
            <a:extLst>
              <a:ext uri="{FF2B5EF4-FFF2-40B4-BE49-F238E27FC236}">
                <a16:creationId xmlns:a16="http://schemas.microsoft.com/office/drawing/2014/main" id="{531F6337-F147-F347-FD83-A5CDB318CD00}"/>
              </a:ext>
            </a:extLst>
          </p:cNvPr>
          <p:cNvSpPr txBox="1">
            <a:spLocks/>
          </p:cNvSpPr>
          <p:nvPr/>
        </p:nvSpPr>
        <p:spPr>
          <a:xfrm>
            <a:off x="618825" y="1630051"/>
            <a:ext cx="3953175" cy="960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Indexing là sử dụng một cấu trúc dữ liệu để định vị và truy cập nhanh nhất vào dữ liệu trong các bảng database</a:t>
            </a:r>
          </a:p>
        </p:txBody>
      </p:sp>
      <p:pic>
        <p:nvPicPr>
          <p:cNvPr id="4108" name="Picture 12" descr="Database Index Primary Key">
            <a:extLst>
              <a:ext uri="{FF2B5EF4-FFF2-40B4-BE49-F238E27FC236}">
                <a16:creationId xmlns:a16="http://schemas.microsoft.com/office/drawing/2014/main" id="{65B0997A-887E-58D9-39B6-7DDAE9B883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3836" y="1630051"/>
            <a:ext cx="3696855" cy="2079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701;p33">
            <a:extLst>
              <a:ext uri="{FF2B5EF4-FFF2-40B4-BE49-F238E27FC236}">
                <a16:creationId xmlns:a16="http://schemas.microsoft.com/office/drawing/2014/main" id="{35A9E7F1-DB33-4E55-925B-4B55939AA5C8}"/>
              </a:ext>
            </a:extLst>
          </p:cNvPr>
          <p:cNvSpPr txBox="1">
            <a:spLocks/>
          </p:cNvSpPr>
          <p:nvPr/>
        </p:nvSpPr>
        <p:spPr>
          <a:xfrm>
            <a:off x="618824" y="2764923"/>
            <a:ext cx="3953175" cy="960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Với mỗi khóa, index trỏ tới địa chỉ dữ liệu trong một bảng</a:t>
            </a:r>
          </a:p>
        </p:txBody>
      </p:sp>
    </p:spTree>
    <p:extLst>
      <p:ext uri="{BB962C8B-B14F-4D97-AF65-F5344CB8AC3E}">
        <p14:creationId xmlns:p14="http://schemas.microsoft.com/office/powerpoint/2010/main" val="21111490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INDEXING TRONG DBMS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3" name="Google Shape;702;p33">
            <a:extLst>
              <a:ext uri="{FF2B5EF4-FFF2-40B4-BE49-F238E27FC236}">
                <a16:creationId xmlns:a16="http://schemas.microsoft.com/office/drawing/2014/main" id="{A5873A1A-461A-A59C-B4ED-B9E6245013F4}"/>
              </a:ext>
            </a:extLst>
          </p:cNvPr>
          <p:cNvSpPr/>
          <p:nvPr/>
        </p:nvSpPr>
        <p:spPr>
          <a:xfrm>
            <a:off x="5126182" y="850594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74" name="Picture 2" descr="Ảnh có chứa văn bản, số, Phông chữ, ảnh chụp màn hình&#10;&#10;Mô tả được tự động tạo">
            <a:extLst>
              <a:ext uri="{FF2B5EF4-FFF2-40B4-BE49-F238E27FC236}">
                <a16:creationId xmlns:a16="http://schemas.microsoft.com/office/drawing/2014/main" id="{AAEF2FCE-340E-03CE-0C1E-AF6D3732E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7822" y="1442499"/>
            <a:ext cx="2853543" cy="2572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Ảnh có chứa văn bản, Phông chữ, số, ảnh chụp màn hình&#10;&#10;Mô tả được tự động tạo">
            <a:extLst>
              <a:ext uri="{FF2B5EF4-FFF2-40B4-BE49-F238E27FC236}">
                <a16:creationId xmlns:a16="http://schemas.microsoft.com/office/drawing/2014/main" id="{31C840CD-80BA-1F95-1462-5912A9050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8478" y="1442499"/>
            <a:ext cx="2157700" cy="255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89972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INDEXING TRONG DBMS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3" name="Google Shape;702;p33">
            <a:extLst>
              <a:ext uri="{FF2B5EF4-FFF2-40B4-BE49-F238E27FC236}">
                <a16:creationId xmlns:a16="http://schemas.microsoft.com/office/drawing/2014/main" id="{A5873A1A-461A-A59C-B4ED-B9E6245013F4}"/>
              </a:ext>
            </a:extLst>
          </p:cNvPr>
          <p:cNvSpPr/>
          <p:nvPr/>
        </p:nvSpPr>
        <p:spPr>
          <a:xfrm>
            <a:off x="5922818" y="622387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4E67A4F3-346A-8827-65B5-9AA14603A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100" y="1041606"/>
            <a:ext cx="6781800" cy="3814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2775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540097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 TREE TRONG INDEXING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3" name="Google Shape;702;p33">
            <a:extLst>
              <a:ext uri="{FF2B5EF4-FFF2-40B4-BE49-F238E27FC236}">
                <a16:creationId xmlns:a16="http://schemas.microsoft.com/office/drawing/2014/main" id="{A5873A1A-461A-A59C-B4ED-B9E6245013F4}"/>
              </a:ext>
            </a:extLst>
          </p:cNvPr>
          <p:cNvSpPr/>
          <p:nvPr/>
        </p:nvSpPr>
        <p:spPr>
          <a:xfrm>
            <a:off x="5922818" y="622387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701;p33">
            <a:extLst>
              <a:ext uri="{FF2B5EF4-FFF2-40B4-BE49-F238E27FC236}">
                <a16:creationId xmlns:a16="http://schemas.microsoft.com/office/drawing/2014/main" id="{3B95B0D8-0283-1BB6-9D0C-ED6269B708BA}"/>
              </a:ext>
            </a:extLst>
          </p:cNvPr>
          <p:cNvSpPr txBox="1">
            <a:spLocks/>
          </p:cNvSpPr>
          <p:nvPr/>
        </p:nvSpPr>
        <p:spPr>
          <a:xfrm>
            <a:off x="1208416" y="1551558"/>
            <a:ext cx="3126023" cy="400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Tìm kiếm hiệu quả</a:t>
            </a:r>
          </a:p>
        </p:txBody>
      </p:sp>
      <p:sp>
        <p:nvSpPr>
          <p:cNvPr id="4" name="Google Shape;702;p33">
            <a:extLst>
              <a:ext uri="{FF2B5EF4-FFF2-40B4-BE49-F238E27FC236}">
                <a16:creationId xmlns:a16="http://schemas.microsoft.com/office/drawing/2014/main" id="{62BEC468-202A-F849-92E8-675CD5622E0A}"/>
              </a:ext>
            </a:extLst>
          </p:cNvPr>
          <p:cNvSpPr/>
          <p:nvPr/>
        </p:nvSpPr>
        <p:spPr>
          <a:xfrm>
            <a:off x="1027530" y="167364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701;p33">
            <a:extLst>
              <a:ext uri="{FF2B5EF4-FFF2-40B4-BE49-F238E27FC236}">
                <a16:creationId xmlns:a16="http://schemas.microsoft.com/office/drawing/2014/main" id="{BF1B334F-0D91-A7A9-6EE8-B4C14292BA92}"/>
              </a:ext>
            </a:extLst>
          </p:cNvPr>
          <p:cNvSpPr txBox="1">
            <a:spLocks/>
          </p:cNvSpPr>
          <p:nvPr/>
        </p:nvSpPr>
        <p:spPr>
          <a:xfrm>
            <a:off x="1183453" y="2278068"/>
            <a:ext cx="3126023" cy="5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Chèn và xóa </a:t>
            </a:r>
            <a:r>
              <a:rPr lang="en-US" sz="1400"/>
              <a:t>nhanh</a:t>
            </a:r>
          </a:p>
        </p:txBody>
      </p:sp>
      <p:sp>
        <p:nvSpPr>
          <p:cNvPr id="7" name="Google Shape;702;p33">
            <a:extLst>
              <a:ext uri="{FF2B5EF4-FFF2-40B4-BE49-F238E27FC236}">
                <a16:creationId xmlns:a16="http://schemas.microsoft.com/office/drawing/2014/main" id="{4583E5E6-418E-88F1-3688-D91B1B72D66C}"/>
              </a:ext>
            </a:extLst>
          </p:cNvPr>
          <p:cNvSpPr/>
          <p:nvPr/>
        </p:nvSpPr>
        <p:spPr>
          <a:xfrm>
            <a:off x="1027529" y="2377712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701;p33">
            <a:extLst>
              <a:ext uri="{FF2B5EF4-FFF2-40B4-BE49-F238E27FC236}">
                <a16:creationId xmlns:a16="http://schemas.microsoft.com/office/drawing/2014/main" id="{E6BB0248-887C-0A36-0B9E-101906D607AE}"/>
              </a:ext>
            </a:extLst>
          </p:cNvPr>
          <p:cNvSpPr txBox="1">
            <a:spLocks/>
          </p:cNvSpPr>
          <p:nvPr/>
        </p:nvSpPr>
        <p:spPr>
          <a:xfrm>
            <a:off x="1208417" y="3013911"/>
            <a:ext cx="3017220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Linh hoạt khi tương tác với ổ đĩa</a:t>
            </a:r>
          </a:p>
        </p:txBody>
      </p:sp>
      <p:sp>
        <p:nvSpPr>
          <p:cNvPr id="9" name="Google Shape;702;p33">
            <a:extLst>
              <a:ext uri="{FF2B5EF4-FFF2-40B4-BE49-F238E27FC236}">
                <a16:creationId xmlns:a16="http://schemas.microsoft.com/office/drawing/2014/main" id="{868ECF25-8644-3C6B-7863-F38E4507C8A5}"/>
              </a:ext>
            </a:extLst>
          </p:cNvPr>
          <p:cNvSpPr/>
          <p:nvPr/>
        </p:nvSpPr>
        <p:spPr>
          <a:xfrm>
            <a:off x="1027528" y="311978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701;p33">
            <a:extLst>
              <a:ext uri="{FF2B5EF4-FFF2-40B4-BE49-F238E27FC236}">
                <a16:creationId xmlns:a16="http://schemas.microsoft.com/office/drawing/2014/main" id="{4A44FE89-E18B-84AF-E631-1FC4E1962318}"/>
              </a:ext>
            </a:extLst>
          </p:cNvPr>
          <p:cNvSpPr txBox="1">
            <a:spLocks/>
          </p:cNvSpPr>
          <p:nvPr/>
        </p:nvSpPr>
        <p:spPr>
          <a:xfrm>
            <a:off x="1208417" y="3737479"/>
            <a:ext cx="2414548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Xử lý range query tốt</a:t>
            </a:r>
          </a:p>
        </p:txBody>
      </p:sp>
      <p:sp>
        <p:nvSpPr>
          <p:cNvPr id="11" name="Google Shape;702;p33">
            <a:extLst>
              <a:ext uri="{FF2B5EF4-FFF2-40B4-BE49-F238E27FC236}">
                <a16:creationId xmlns:a16="http://schemas.microsoft.com/office/drawing/2014/main" id="{829512F7-756B-0255-051B-E623BD8E52D8}"/>
              </a:ext>
            </a:extLst>
          </p:cNvPr>
          <p:cNvSpPr/>
          <p:nvPr/>
        </p:nvSpPr>
        <p:spPr>
          <a:xfrm>
            <a:off x="1027528" y="3871056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126" name="Picture 6" descr="The multi-level index structure | Download Scientific Diagram">
            <a:extLst>
              <a:ext uri="{FF2B5EF4-FFF2-40B4-BE49-F238E27FC236}">
                <a16:creationId xmlns:a16="http://schemas.microsoft.com/office/drawing/2014/main" id="{DEB9D297-4CDE-2A9C-CEFF-CEDC80277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6965" y="1385150"/>
            <a:ext cx="3290454" cy="3138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76147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662017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 TREE INDEX .VS HASH INDEX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3" name="Google Shape;702;p33">
            <a:extLst>
              <a:ext uri="{FF2B5EF4-FFF2-40B4-BE49-F238E27FC236}">
                <a16:creationId xmlns:a16="http://schemas.microsoft.com/office/drawing/2014/main" id="{A5873A1A-461A-A59C-B4ED-B9E6245013F4}"/>
              </a:ext>
            </a:extLst>
          </p:cNvPr>
          <p:cNvSpPr/>
          <p:nvPr/>
        </p:nvSpPr>
        <p:spPr>
          <a:xfrm>
            <a:off x="7813964" y="8331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705;p33">
            <a:extLst>
              <a:ext uri="{FF2B5EF4-FFF2-40B4-BE49-F238E27FC236}">
                <a16:creationId xmlns:a16="http://schemas.microsoft.com/office/drawing/2014/main" id="{001FCEFB-2E21-B2C4-FEC2-CA82A071DF5B}"/>
              </a:ext>
            </a:extLst>
          </p:cNvPr>
          <p:cNvSpPr/>
          <p:nvPr/>
        </p:nvSpPr>
        <p:spPr>
          <a:xfrm>
            <a:off x="5281983" y="1708207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701;p33">
            <a:extLst>
              <a:ext uri="{FF2B5EF4-FFF2-40B4-BE49-F238E27FC236}">
                <a16:creationId xmlns:a16="http://schemas.microsoft.com/office/drawing/2014/main" id="{21C0E68C-9FA6-84A0-1BB3-9024154DB5AD}"/>
              </a:ext>
            </a:extLst>
          </p:cNvPr>
          <p:cNvSpPr txBox="1">
            <a:spLocks/>
          </p:cNvSpPr>
          <p:nvPr/>
        </p:nvSpPr>
        <p:spPr>
          <a:xfrm>
            <a:off x="5437907" y="1620830"/>
            <a:ext cx="3126023" cy="509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Chậm hơn vì phải qua nhiều node​</a:t>
            </a:r>
            <a:r>
              <a:rPr lang="en-US" sz="1400"/>
              <a:t>.</a:t>
            </a:r>
            <a:endParaRPr lang="vi-VN" sz="1400"/>
          </a:p>
        </p:txBody>
      </p:sp>
      <p:cxnSp>
        <p:nvCxnSpPr>
          <p:cNvPr id="18" name="Google Shape;592;p29">
            <a:extLst>
              <a:ext uri="{FF2B5EF4-FFF2-40B4-BE49-F238E27FC236}">
                <a16:creationId xmlns:a16="http://schemas.microsoft.com/office/drawing/2014/main" id="{07C97D18-00E9-6951-6D44-F05B93D9E7E6}"/>
              </a:ext>
            </a:extLst>
          </p:cNvPr>
          <p:cNvCxnSpPr>
            <a:cxnSpLocks/>
          </p:cNvCxnSpPr>
          <p:nvPr/>
        </p:nvCxnSpPr>
        <p:spPr>
          <a:xfrm>
            <a:off x="2626542" y="1219200"/>
            <a:ext cx="3850458" cy="336655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705;p33">
            <a:extLst>
              <a:ext uri="{FF2B5EF4-FFF2-40B4-BE49-F238E27FC236}">
                <a16:creationId xmlns:a16="http://schemas.microsoft.com/office/drawing/2014/main" id="{6D101171-588D-DA12-FBD9-140FF0F161F9}"/>
              </a:ext>
            </a:extLst>
          </p:cNvPr>
          <p:cNvSpPr/>
          <p:nvPr/>
        </p:nvSpPr>
        <p:spPr>
          <a:xfrm>
            <a:off x="5281983" y="2364476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701;p33">
            <a:extLst>
              <a:ext uri="{FF2B5EF4-FFF2-40B4-BE49-F238E27FC236}">
                <a16:creationId xmlns:a16="http://schemas.microsoft.com/office/drawing/2014/main" id="{38BB40EC-18EB-3FFD-2B70-BAA3A0CE23CE}"/>
              </a:ext>
            </a:extLst>
          </p:cNvPr>
          <p:cNvSpPr txBox="1">
            <a:spLocks/>
          </p:cNvSpPr>
          <p:nvPr/>
        </p:nvSpPr>
        <p:spPr>
          <a:xfrm>
            <a:off x="5437907" y="2277099"/>
            <a:ext cx="3126023" cy="509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Xử lý query lẻ tốt hơn</a:t>
            </a:r>
            <a:r>
              <a:rPr lang="vi-VN" sz="1400"/>
              <a:t>​</a:t>
            </a:r>
            <a:r>
              <a:rPr lang="en-US" sz="1400"/>
              <a:t>.</a:t>
            </a:r>
            <a:endParaRPr lang="vi-VN" sz="140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Google Shape;701;p33">
                <a:extLst>
                  <a:ext uri="{FF2B5EF4-FFF2-40B4-BE49-F238E27FC236}">
                    <a16:creationId xmlns:a16="http://schemas.microsoft.com/office/drawing/2014/main" id="{4DB8E239-DD9E-E8F3-B1D8-825B746840F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08416" y="1551558"/>
                <a:ext cx="3126023" cy="4005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l" rtl="0">
                  <a:lnSpc>
                    <a:spcPct val="115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lt1"/>
                  </a:buClr>
                  <a:buSzPts val="1800"/>
                  <a:buFont typeface="Maven Pro"/>
                  <a:buChar char="●"/>
                  <a:defRPr sz="18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●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0"/>
                  </a:spcAft>
                  <a:buClr>
                    <a:schemeClr val="lt1"/>
                  </a:buClr>
                  <a:buSzPts val="1400"/>
                  <a:buFont typeface="Maven Pro"/>
                  <a:buChar char="○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l" rtl="0">
                  <a:lnSpc>
                    <a:spcPct val="115000"/>
                  </a:lnSpc>
                  <a:spcBef>
                    <a:spcPts val="1600"/>
                  </a:spcBef>
                  <a:spcAft>
                    <a:spcPts val="1600"/>
                  </a:spcAft>
                  <a:buClr>
                    <a:schemeClr val="lt1"/>
                  </a:buClr>
                  <a:buSzPts val="1400"/>
                  <a:buFont typeface="Maven Pro"/>
                  <a:buChar char="■"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 marL="0" indent="0">
                  <a:lnSpc>
                    <a:spcPct val="100000"/>
                  </a:lnSpc>
                  <a:spcAft>
                    <a:spcPts val="1600"/>
                  </a:spcAft>
                  <a:buFont typeface="Maven Pro"/>
                  <a:buNone/>
                </a:pPr>
                <a:r>
                  <a:rPr lang="vi-VN" sz="1400"/>
                  <a:t>Có thể sử dụng cho toán từ tìm kiếm 1 khoảng giá trị như </a:t>
                </a:r>
                <a14:m>
                  <m:oMath xmlns:m="http://schemas.openxmlformats.org/officeDocument/2006/math">
                    <m:r>
                      <a:rPr lang="en-US" sz="1400" b="0" i="0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,</m:t>
                    </m:r>
                    <m:r>
                      <a:rPr lang="vi-VN" sz="1400" i="1" smtClean="0">
                        <a:latin typeface="Cambria Math" panose="02040503050406030204" pitchFamily="18" charset="0"/>
                      </a:rPr>
                      <m:t> &lt;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, ≥, ≤</m:t>
                    </m:r>
                  </m:oMath>
                </a14:m>
                <a:endParaRPr lang="en-US" sz="1400"/>
              </a:p>
            </p:txBody>
          </p:sp>
        </mc:Choice>
        <mc:Fallback xmlns="">
          <p:sp>
            <p:nvSpPr>
              <p:cNvPr id="6" name="Google Shape;701;p33">
                <a:extLst>
                  <a:ext uri="{FF2B5EF4-FFF2-40B4-BE49-F238E27FC236}">
                    <a16:creationId xmlns:a16="http://schemas.microsoft.com/office/drawing/2014/main" id="{4DB8E239-DD9E-E8F3-B1D8-825B746840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08416" y="1551558"/>
                <a:ext cx="3126023" cy="400537"/>
              </a:xfrm>
              <a:prstGeom prst="rect">
                <a:avLst/>
              </a:prstGeom>
              <a:blipFill>
                <a:blip r:embed="rId3"/>
                <a:stretch>
                  <a:fillRect l="-585" b="-58462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Google Shape;702;p33">
            <a:extLst>
              <a:ext uri="{FF2B5EF4-FFF2-40B4-BE49-F238E27FC236}">
                <a16:creationId xmlns:a16="http://schemas.microsoft.com/office/drawing/2014/main" id="{B9DF4953-819A-0A54-0CB4-793806498615}"/>
              </a:ext>
            </a:extLst>
          </p:cNvPr>
          <p:cNvSpPr/>
          <p:nvPr/>
        </p:nvSpPr>
        <p:spPr>
          <a:xfrm>
            <a:off x="1027530" y="167364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701;p33">
            <a:extLst>
              <a:ext uri="{FF2B5EF4-FFF2-40B4-BE49-F238E27FC236}">
                <a16:creationId xmlns:a16="http://schemas.microsoft.com/office/drawing/2014/main" id="{3029DD42-6F08-BAEE-A748-749D5D775CE2}"/>
              </a:ext>
            </a:extLst>
          </p:cNvPr>
          <p:cNvSpPr txBox="1">
            <a:spLocks/>
          </p:cNvSpPr>
          <p:nvPr/>
        </p:nvSpPr>
        <p:spPr>
          <a:xfrm>
            <a:off x="1183453" y="2278068"/>
            <a:ext cx="3126023" cy="5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Tối ưu hóa toán tử ORDER BY</a:t>
            </a:r>
          </a:p>
        </p:txBody>
      </p:sp>
      <p:sp>
        <p:nvSpPr>
          <p:cNvPr id="9" name="Google Shape;702;p33">
            <a:extLst>
              <a:ext uri="{FF2B5EF4-FFF2-40B4-BE49-F238E27FC236}">
                <a16:creationId xmlns:a16="http://schemas.microsoft.com/office/drawing/2014/main" id="{0142A5EC-5ED3-C2D1-D746-331A18684141}"/>
              </a:ext>
            </a:extLst>
          </p:cNvPr>
          <p:cNvSpPr/>
          <p:nvPr/>
        </p:nvSpPr>
        <p:spPr>
          <a:xfrm>
            <a:off x="1027529" y="2377712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701;p33">
            <a:extLst>
              <a:ext uri="{FF2B5EF4-FFF2-40B4-BE49-F238E27FC236}">
                <a16:creationId xmlns:a16="http://schemas.microsoft.com/office/drawing/2014/main" id="{83F683DF-7CFB-878F-B4D4-3A4F669BA128}"/>
              </a:ext>
            </a:extLst>
          </p:cNvPr>
          <p:cNvSpPr txBox="1">
            <a:spLocks/>
          </p:cNvSpPr>
          <p:nvPr/>
        </p:nvSpPr>
        <p:spPr>
          <a:xfrm>
            <a:off x="1208417" y="3013911"/>
            <a:ext cx="3017220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Một phần của khóa cũng có thể được sử dụng để tìm kiếm​</a:t>
            </a:r>
            <a:endParaRPr lang="en-US" sz="1400"/>
          </a:p>
        </p:txBody>
      </p:sp>
      <p:sp>
        <p:nvSpPr>
          <p:cNvPr id="16" name="Google Shape;702;p33">
            <a:extLst>
              <a:ext uri="{FF2B5EF4-FFF2-40B4-BE49-F238E27FC236}">
                <a16:creationId xmlns:a16="http://schemas.microsoft.com/office/drawing/2014/main" id="{19B78FC8-D6B2-7903-ADAA-776DB3D8A73E}"/>
              </a:ext>
            </a:extLst>
          </p:cNvPr>
          <p:cNvSpPr/>
          <p:nvPr/>
        </p:nvSpPr>
        <p:spPr>
          <a:xfrm>
            <a:off x="1027528" y="311978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01;p33">
            <a:extLst>
              <a:ext uri="{FF2B5EF4-FFF2-40B4-BE49-F238E27FC236}">
                <a16:creationId xmlns:a16="http://schemas.microsoft.com/office/drawing/2014/main" id="{9F48E07C-7919-7A1B-3758-194E8CA5170C}"/>
              </a:ext>
            </a:extLst>
          </p:cNvPr>
          <p:cNvSpPr txBox="1">
            <a:spLocks/>
          </p:cNvSpPr>
          <p:nvPr/>
        </p:nvSpPr>
        <p:spPr>
          <a:xfrm>
            <a:off x="1208417" y="3737479"/>
            <a:ext cx="2414548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Xử lý range query tốt hơn</a:t>
            </a:r>
          </a:p>
        </p:txBody>
      </p:sp>
      <p:sp>
        <p:nvSpPr>
          <p:cNvPr id="19" name="Google Shape;702;p33">
            <a:extLst>
              <a:ext uri="{FF2B5EF4-FFF2-40B4-BE49-F238E27FC236}">
                <a16:creationId xmlns:a16="http://schemas.microsoft.com/office/drawing/2014/main" id="{1F6A7EAF-035D-B4F8-6CDC-190F81F3081A}"/>
              </a:ext>
            </a:extLst>
          </p:cNvPr>
          <p:cNvSpPr/>
          <p:nvPr/>
        </p:nvSpPr>
        <p:spPr>
          <a:xfrm>
            <a:off x="1027528" y="3871056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8920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204468" y="19924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 TREE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4941526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1950000" y="1992475"/>
            <a:ext cx="3342351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QUIZ &amp; DEMO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rgbClr val="E898A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443648"/>
            <a:ext cx="3534300" cy="7594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Không hiệu quả với dữ liệu lớn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60382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ádccf?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34" name="Picture 10">
            <a:extLst>
              <a:ext uri="{FF2B5EF4-FFF2-40B4-BE49-F238E27FC236}">
                <a16:creationId xmlns:a16="http://schemas.microsoft.com/office/drawing/2014/main" id="{53963964-460B-72C0-8D37-BC25C3C0A4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9338" y="1311074"/>
            <a:ext cx="4262147" cy="319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506;p28">
            <a:extLst>
              <a:ext uri="{FF2B5EF4-FFF2-40B4-BE49-F238E27FC236}">
                <a16:creationId xmlns:a16="http://schemas.microsoft.com/office/drawing/2014/main" id="{BDC54F5E-6984-7908-4BBC-A56719174799}"/>
              </a:ext>
            </a:extLst>
          </p:cNvPr>
          <p:cNvSpPr txBox="1">
            <a:spLocks/>
          </p:cNvSpPr>
          <p:nvPr/>
        </p:nvSpPr>
        <p:spPr>
          <a:xfrm>
            <a:off x="618824" y="2395350"/>
            <a:ext cx="3534300" cy="7594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Maven Pro"/>
              <a:buNone/>
            </a:pPr>
            <a:r>
              <a:rPr lang="en-US"/>
              <a:t>Mất cân bằng cây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3" y="1196026"/>
            <a:ext cx="328747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Khả năng mở rộng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Không hiệu quả với dữ liệu cực lớn</a:t>
            </a:r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5070764" y="1196025"/>
            <a:ext cx="311691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Mất cân bằng cây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4345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Font typeface="Maven Pro"/>
              <a:buNone/>
            </a:pPr>
            <a:r>
              <a:rPr lang="en-US"/>
              <a:t>Gây trở ngại trong duyệt cây</a:t>
            </a:r>
          </a:p>
        </p:txBody>
      </p:sp>
      <p:cxnSp>
        <p:nvCxnSpPr>
          <p:cNvPr id="592" name="Google Shape;592;p29"/>
          <p:cNvCxnSpPr>
            <a:cxnSpLocks/>
            <a:stCxn id="572" idx="1"/>
          </p:cNvCxnSpPr>
          <p:nvPr/>
        </p:nvCxnSpPr>
        <p:spPr>
          <a:xfrm rot="10800000" flipH="1" flipV="1">
            <a:off x="931232" y="1484925"/>
            <a:ext cx="3529931" cy="2844619"/>
          </a:xfrm>
          <a:prstGeom prst="bentConnector3">
            <a:avLst>
              <a:gd name="adj1" fmla="val -6476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cxnSpLocks/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19937"/>
              <a:gd name="adj2" fmla="val 55634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757626" y="4128872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507;p28">
            <a:extLst>
              <a:ext uri="{FF2B5EF4-FFF2-40B4-BE49-F238E27FC236}">
                <a16:creationId xmlns:a16="http://schemas.microsoft.com/office/drawing/2014/main" id="{A47FF710-451B-20E3-BC02-59B7F0FC46CE}"/>
              </a:ext>
            </a:extLst>
          </p:cNvPr>
          <p:cNvSpPr txBox="1">
            <a:spLocks/>
          </p:cNvSpPr>
          <p:nvPr/>
        </p:nvSpPr>
        <p:spPr>
          <a:xfrm>
            <a:off x="618824" y="411675"/>
            <a:ext cx="603828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VẤN ĐỀ CỦA BINARY TREE 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355E5A8-DD54-A8F1-E180-ED27330B52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4970" y="2317820"/>
            <a:ext cx="4114044" cy="3085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5949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7239000" cy="2659900"/>
        </p:xfrm>
        <a:graphic>
          <a:graphicData uri="http://schemas.openxmlformats.org/drawingml/2006/table">
            <a:tbl>
              <a:tblPr>
                <a:noFill/>
                <a:tableStyleId>{CEF2EF01-6576-47AF-B2C1-D2079BAB9208}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4" y="1104211"/>
            <a:ext cx="6183758" cy="10016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B</a:t>
            </a:r>
            <a:r>
              <a:rPr lang="en-US"/>
              <a:t> </a:t>
            </a:r>
            <a:r>
              <a:rPr lang="vi-VN"/>
              <a:t>Tree là một cây</a:t>
            </a:r>
            <a:r>
              <a:rPr lang="en-US"/>
              <a:t> tìm kiếm nhiều nhánh</a:t>
            </a:r>
            <a:r>
              <a:rPr lang="vi-VN"/>
              <a:t> tự cân bằng.</a:t>
            </a: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Một Node B Tree có thể chứa nhiều khóa theo thứ tự.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Các node lá của B Tree phải cùng mức</a:t>
            </a:r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4" y="411675"/>
            <a:ext cx="6038285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TỔNG QUAN B TREE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 descr="B-tree">
            <a:extLst>
              <a:ext uri="{FF2B5EF4-FFF2-40B4-BE49-F238E27FC236}">
                <a16:creationId xmlns:a16="http://schemas.microsoft.com/office/drawing/2014/main" id="{73689EF1-73D8-629B-FB45-586BED019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849" y="2341800"/>
            <a:ext cx="6262255" cy="2300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52361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1" name="Google Shape;1531;p48"/>
          <p:cNvSpPr/>
          <p:nvPr/>
        </p:nvSpPr>
        <p:spPr>
          <a:xfrm>
            <a:off x="4242046" y="3031128"/>
            <a:ext cx="1198882" cy="1198882"/>
          </a:xfrm>
          <a:custGeom>
            <a:avLst/>
            <a:gdLst/>
            <a:ahLst/>
            <a:cxnLst/>
            <a:rect l="l" t="t" r="r" b="b"/>
            <a:pathLst>
              <a:path w="37166" h="37166" extrusionOk="0">
                <a:moveTo>
                  <a:pt x="18575" y="1"/>
                </a:moveTo>
                <a:cubicBezTo>
                  <a:pt x="8324" y="1"/>
                  <a:pt x="1" y="8324"/>
                  <a:pt x="1" y="18592"/>
                </a:cubicBezTo>
                <a:cubicBezTo>
                  <a:pt x="1" y="28859"/>
                  <a:pt x="8324" y="37166"/>
                  <a:pt x="18575" y="37166"/>
                </a:cubicBezTo>
                <a:cubicBezTo>
                  <a:pt x="28843" y="37166"/>
                  <a:pt x="37166" y="28859"/>
                  <a:pt x="37166" y="18592"/>
                </a:cubicBezTo>
                <a:cubicBezTo>
                  <a:pt x="37166" y="8324"/>
                  <a:pt x="28843" y="1"/>
                  <a:pt x="18575" y="1"/>
                </a:cubicBezTo>
                <a:close/>
              </a:path>
            </a:pathLst>
          </a:custGeom>
          <a:solidFill>
            <a:srgbClr val="0028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2" name="Google Shape;1532;p48"/>
          <p:cNvSpPr/>
          <p:nvPr/>
        </p:nvSpPr>
        <p:spPr>
          <a:xfrm rot="1576680">
            <a:off x="4937166" y="3243882"/>
            <a:ext cx="586849" cy="538784"/>
          </a:xfrm>
          <a:custGeom>
            <a:avLst/>
            <a:gdLst/>
            <a:ahLst/>
            <a:cxnLst/>
            <a:rect l="l" t="t" r="r" b="b"/>
            <a:pathLst>
              <a:path w="19597" h="18279" extrusionOk="0">
                <a:moveTo>
                  <a:pt x="9362" y="1"/>
                </a:moveTo>
                <a:lnTo>
                  <a:pt x="0" y="18279"/>
                </a:lnTo>
                <a:lnTo>
                  <a:pt x="0" y="18279"/>
                </a:lnTo>
                <a:lnTo>
                  <a:pt x="19597" y="12115"/>
                </a:lnTo>
                <a:cubicBezTo>
                  <a:pt x="17932" y="6874"/>
                  <a:pt x="14257" y="2506"/>
                  <a:pt x="9362" y="1"/>
                </a:cubicBez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3" name="Google Shape;1533;p48"/>
          <p:cNvSpPr/>
          <p:nvPr/>
        </p:nvSpPr>
        <p:spPr>
          <a:xfrm>
            <a:off x="4213390" y="3031131"/>
            <a:ext cx="847469" cy="714955"/>
          </a:xfrm>
          <a:custGeom>
            <a:avLst/>
            <a:gdLst/>
            <a:ahLst/>
            <a:cxnLst/>
            <a:rect l="l" t="t" r="r" b="b"/>
            <a:pathLst>
              <a:path w="26272" h="22164" extrusionOk="0">
                <a:moveTo>
                  <a:pt x="19533" y="0"/>
                </a:moveTo>
                <a:cubicBezTo>
                  <a:pt x="15242" y="0"/>
                  <a:pt x="11004" y="1485"/>
                  <a:pt x="7598" y="4331"/>
                </a:cubicBezTo>
                <a:cubicBezTo>
                  <a:pt x="2406" y="8682"/>
                  <a:pt x="0" y="15522"/>
                  <a:pt x="1302" y="22163"/>
                </a:cubicBezTo>
                <a:lnTo>
                  <a:pt x="19530" y="18571"/>
                </a:lnTo>
                <a:lnTo>
                  <a:pt x="26271" y="1265"/>
                </a:lnTo>
                <a:cubicBezTo>
                  <a:pt x="24087" y="416"/>
                  <a:pt x="21803" y="0"/>
                  <a:pt x="19533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4" name="Google Shape;1534;p48"/>
          <p:cNvSpPr/>
          <p:nvPr/>
        </p:nvSpPr>
        <p:spPr>
          <a:xfrm>
            <a:off x="4255700" y="3624425"/>
            <a:ext cx="1070341" cy="624630"/>
          </a:xfrm>
          <a:custGeom>
            <a:avLst/>
            <a:gdLst/>
            <a:ahLst/>
            <a:cxnLst/>
            <a:rect l="l" t="t" r="r" b="b"/>
            <a:pathLst>
              <a:path w="36523" h="20657" extrusionOk="0">
                <a:moveTo>
                  <a:pt x="20272" y="0"/>
                </a:moveTo>
                <a:lnTo>
                  <a:pt x="1" y="3989"/>
                </a:lnTo>
                <a:cubicBezTo>
                  <a:pt x="1566" y="11916"/>
                  <a:pt x="7598" y="18212"/>
                  <a:pt x="15460" y="20091"/>
                </a:cubicBezTo>
                <a:cubicBezTo>
                  <a:pt x="17054" y="20472"/>
                  <a:pt x="18663" y="20657"/>
                  <a:pt x="20257" y="20657"/>
                </a:cubicBezTo>
                <a:cubicBezTo>
                  <a:pt x="26523" y="20657"/>
                  <a:pt x="32555" y="17795"/>
                  <a:pt x="36523" y="12724"/>
                </a:cubicBezTo>
                <a:lnTo>
                  <a:pt x="20272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5" name="Google Shape;1535;p48"/>
          <p:cNvSpPr/>
          <p:nvPr/>
        </p:nvSpPr>
        <p:spPr>
          <a:xfrm>
            <a:off x="5555733" y="4451684"/>
            <a:ext cx="136675" cy="117127"/>
          </a:xfrm>
          <a:custGeom>
            <a:avLst/>
            <a:gdLst/>
            <a:ahLst/>
            <a:cxnLst/>
            <a:rect l="l" t="t" r="r" b="b"/>
            <a:pathLst>
              <a:path w="4237" h="3631" extrusionOk="0">
                <a:moveTo>
                  <a:pt x="2424" y="0"/>
                </a:moveTo>
                <a:cubicBezTo>
                  <a:pt x="808" y="0"/>
                  <a:pt x="1" y="1962"/>
                  <a:pt x="1138" y="3099"/>
                </a:cubicBezTo>
                <a:cubicBezTo>
                  <a:pt x="1505" y="3466"/>
                  <a:pt x="1958" y="3630"/>
                  <a:pt x="2403" y="3630"/>
                </a:cubicBezTo>
                <a:cubicBezTo>
                  <a:pt x="3337" y="3630"/>
                  <a:pt x="4237" y="2907"/>
                  <a:pt x="4237" y="1813"/>
                </a:cubicBezTo>
                <a:cubicBezTo>
                  <a:pt x="4237" y="808"/>
                  <a:pt x="3429" y="0"/>
                  <a:pt x="2424" y="0"/>
                </a:cubicBez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6" name="Google Shape;1536;p48"/>
          <p:cNvSpPr/>
          <p:nvPr/>
        </p:nvSpPr>
        <p:spPr>
          <a:xfrm>
            <a:off x="4457365" y="4451684"/>
            <a:ext cx="136675" cy="117127"/>
          </a:xfrm>
          <a:custGeom>
            <a:avLst/>
            <a:gdLst/>
            <a:ahLst/>
            <a:cxnLst/>
            <a:rect l="l" t="t" r="r" b="b"/>
            <a:pathLst>
              <a:path w="4237" h="3631" extrusionOk="0">
                <a:moveTo>
                  <a:pt x="2424" y="0"/>
                </a:moveTo>
                <a:cubicBezTo>
                  <a:pt x="808" y="0"/>
                  <a:pt x="1" y="1962"/>
                  <a:pt x="1138" y="3099"/>
                </a:cubicBezTo>
                <a:cubicBezTo>
                  <a:pt x="1511" y="3466"/>
                  <a:pt x="1965" y="3630"/>
                  <a:pt x="2411" y="3630"/>
                </a:cubicBezTo>
                <a:cubicBezTo>
                  <a:pt x="3345" y="3630"/>
                  <a:pt x="4237" y="2907"/>
                  <a:pt x="4237" y="1813"/>
                </a:cubicBezTo>
                <a:cubicBezTo>
                  <a:pt x="4237" y="808"/>
                  <a:pt x="3429" y="0"/>
                  <a:pt x="2424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7" name="Google Shape;1537;p48"/>
          <p:cNvSpPr/>
          <p:nvPr/>
        </p:nvSpPr>
        <p:spPr>
          <a:xfrm>
            <a:off x="5026226" y="4451684"/>
            <a:ext cx="116998" cy="116998"/>
          </a:xfrm>
          <a:custGeom>
            <a:avLst/>
            <a:gdLst/>
            <a:ahLst/>
            <a:cxnLst/>
            <a:rect l="l" t="t" r="r" b="b"/>
            <a:pathLst>
              <a:path w="3627" h="3627" extrusionOk="0">
                <a:moveTo>
                  <a:pt x="1814" y="0"/>
                </a:moveTo>
                <a:cubicBezTo>
                  <a:pt x="808" y="0"/>
                  <a:pt x="1" y="808"/>
                  <a:pt x="1" y="1813"/>
                </a:cubicBezTo>
                <a:cubicBezTo>
                  <a:pt x="1" y="2819"/>
                  <a:pt x="808" y="3626"/>
                  <a:pt x="1814" y="3626"/>
                </a:cubicBezTo>
                <a:cubicBezTo>
                  <a:pt x="2819" y="3626"/>
                  <a:pt x="3627" y="2819"/>
                  <a:pt x="3627" y="1813"/>
                </a:cubicBezTo>
                <a:cubicBezTo>
                  <a:pt x="3627" y="808"/>
                  <a:pt x="2819" y="0"/>
                  <a:pt x="1814" y="0"/>
                </a:cubicBez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8" name="Google Shape;1538;p48"/>
          <p:cNvSpPr/>
          <p:nvPr/>
        </p:nvSpPr>
        <p:spPr>
          <a:xfrm>
            <a:off x="3908794" y="4451619"/>
            <a:ext cx="137643" cy="117256"/>
          </a:xfrm>
          <a:custGeom>
            <a:avLst/>
            <a:gdLst/>
            <a:ahLst/>
            <a:cxnLst/>
            <a:rect l="l" t="t" r="r" b="b"/>
            <a:pathLst>
              <a:path w="4267" h="3635" extrusionOk="0">
                <a:moveTo>
                  <a:pt x="2390" y="1"/>
                </a:moveTo>
                <a:cubicBezTo>
                  <a:pt x="827" y="1"/>
                  <a:pt x="0" y="1885"/>
                  <a:pt x="1086" y="3051"/>
                </a:cubicBezTo>
                <a:cubicBezTo>
                  <a:pt x="1461" y="3454"/>
                  <a:pt x="1936" y="3634"/>
                  <a:pt x="2402" y="3634"/>
                </a:cubicBezTo>
                <a:cubicBezTo>
                  <a:pt x="3312" y="3634"/>
                  <a:pt x="4190" y="2949"/>
                  <a:pt x="4234" y="1881"/>
                </a:cubicBezTo>
                <a:cubicBezTo>
                  <a:pt x="4267" y="876"/>
                  <a:pt x="3476" y="35"/>
                  <a:pt x="2470" y="2"/>
                </a:cubicBezTo>
                <a:cubicBezTo>
                  <a:pt x="2443" y="1"/>
                  <a:pt x="2417" y="1"/>
                  <a:pt x="2390" y="1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7919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7918"/>
              <a:ext cx="591300" cy="2751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2504100" cy="868600"/>
        </p:xfrm>
        <a:graphic>
          <a:graphicData uri="http://schemas.openxmlformats.org/drawingml/2006/table">
            <a:tbl>
              <a:tblPr>
                <a:noFill/>
                <a:tableStyleId>{CEF2EF01-6576-47AF-B2C1-D2079BAB9208}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2504100" cy="976500"/>
        </p:xfrm>
        <a:graphic>
          <a:graphicData uri="http://schemas.openxmlformats.org/drawingml/2006/table">
            <a:tbl>
              <a:tblPr>
                <a:noFill/>
                <a:tableStyleId>{CEF2EF01-6576-47AF-B2C1-D2079BAB9208}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2363400" cy="868575"/>
        </p:xfrm>
        <a:graphic>
          <a:graphicData uri="http://schemas.openxmlformats.org/drawingml/2006/table">
            <a:tbl>
              <a:tblPr>
                <a:noFill/>
                <a:tableStyleId>{CEF2EF01-6576-47AF-B2C1-D2079BAB9208}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2369800" cy="889350"/>
        </p:xfrm>
        <a:graphic>
          <a:graphicData uri="http://schemas.openxmlformats.org/drawingml/2006/table">
            <a:tbl>
              <a:tblPr>
                <a:noFill/>
                <a:tableStyleId>{CEF2EF01-6576-47AF-B2C1-D2079BAB9208}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03" name="Google Shape;603;p30"/>
              <p:cNvSpPr txBox="1">
                <a:spLocks noGrp="1"/>
              </p:cNvSpPr>
              <p:nvPr>
                <p:ph type="subTitle" idx="7"/>
              </p:nvPr>
            </p:nvSpPr>
            <p:spPr>
              <a:xfrm>
                <a:off x="6054555" y="3391643"/>
                <a:ext cx="2653027" cy="1003016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vi-VN"/>
                  <a:t>Các khóa trong cây con thứ </a:t>
                </a:r>
                <a14:m>
                  <m:oMath xmlns:m="http://schemas.openxmlformats.org/officeDocument/2006/math">
                    <m:r>
                      <a:rPr lang="vi-VN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vi-VN"/>
                  <a:t> đều nhỏ hơn khóa i, các khóa trong cây con thứ </a:t>
                </a:r>
                <a14:m>
                  <m:oMath xmlns:m="http://schemas.openxmlformats.org/officeDocument/2006/math">
                    <m:r>
                      <a:rPr lang="vi-VN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vi-VN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vi-VN" i="1" smtClean="0">
                        <a:latin typeface="Cambria Math" panose="02040503050406030204" pitchFamily="18" charset="0"/>
                      </a:rPr>
                      <m:t>+1)</m:t>
                    </m:r>
                  </m:oMath>
                </a14:m>
                <a:r>
                  <a:rPr lang="vi-VN"/>
                  <a:t> đều lớn hơn khóa </a:t>
                </a:r>
                <a14:m>
                  <m:oMath xmlns:m="http://schemas.openxmlformats.org/officeDocument/2006/math">
                    <m:r>
                      <a:rPr lang="vi-VN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vi-VN"/>
                  <a:t>​</a:t>
                </a:r>
              </a:p>
            </p:txBody>
          </p:sp>
        </mc:Choice>
        <mc:Fallback xmlns="">
          <p:sp>
            <p:nvSpPr>
              <p:cNvPr id="603" name="Google Shape;603;p3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7"/>
              </p:nvPr>
            </p:nvSpPr>
            <p:spPr>
              <a:xfrm>
                <a:off x="6054555" y="3391643"/>
                <a:ext cx="2653027" cy="1003016"/>
              </a:xfrm>
              <a:prstGeom prst="rect">
                <a:avLst/>
              </a:prstGeom>
              <a:blipFill>
                <a:blip r:embed="rId3"/>
                <a:stretch>
                  <a:fillRect r="-460" b="-48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5" name="Google Shape;605;p30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900545" y="2170300"/>
                <a:ext cx="2300995" cy="644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it-IT"/>
                  <a:t>Mỗi node có tối đa </a:t>
                </a:r>
                <a14:m>
                  <m:oMath xmlns:m="http://schemas.openxmlformats.org/officeDocument/2006/math">
                    <m:r>
                      <a:rPr lang="it-IT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it-IT"/>
                  <a:t> node con và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t-IT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it-IT" i="1" smtClean="0">
                            <a:latin typeface="Cambria Math" panose="02040503050406030204" pitchFamily="18" charset="0"/>
                          </a:rPr>
                          <m:t>−1</m:t>
                        </m:r>
                      </m:e>
                    </m:d>
                  </m:oMath>
                </a14:m>
                <a:r>
                  <a:rPr lang="it-IT"/>
                  <a:t> khóa​</a:t>
                </a:r>
              </a:p>
            </p:txBody>
          </p:sp>
        </mc:Choice>
        <mc:Fallback xmlns="">
          <p:sp>
            <p:nvSpPr>
              <p:cNvPr id="605" name="Google Shape;605;p3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900545" y="2170300"/>
                <a:ext cx="2300995" cy="644700"/>
              </a:xfrm>
              <a:prstGeom prst="rect">
                <a:avLst/>
              </a:prstGeom>
              <a:blipFill>
                <a:blip r:embed="rId4"/>
                <a:stretch>
                  <a:fillRect l="-531" r="-2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06" name="Google Shape;606;p30"/>
              <p:cNvSpPr txBox="1">
                <a:spLocks noGrp="1"/>
              </p:cNvSpPr>
              <p:nvPr>
                <p:ph type="subTitle" idx="3"/>
              </p:nvPr>
            </p:nvSpPr>
            <p:spPr>
              <a:xfrm>
                <a:off x="6054555" y="2170300"/>
                <a:ext cx="2188900" cy="6447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/>
                  <a:t>Mỗi node có 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/>
                  <a:t>tối thiểu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−1)/2</m:t>
                    </m:r>
                  </m:oMath>
                </a14:m>
                <a:r>
                  <a:rPr lang="en-US"/>
                  <a:t> khóa</a:t>
                </a:r>
              </a:p>
            </p:txBody>
          </p:sp>
        </mc:Choice>
        <mc:Fallback xmlns="">
          <p:sp>
            <p:nvSpPr>
              <p:cNvPr id="606" name="Google Shape;606;p3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3"/>
              </p:nvPr>
            </p:nvSpPr>
            <p:spPr>
              <a:xfrm>
                <a:off x="6054555" y="2170300"/>
                <a:ext cx="2188900" cy="64470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810491" y="3575911"/>
            <a:ext cx="239105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Số node con bằng số khóa cộng với 1 (trừ node lá)​</a:t>
            </a:r>
          </a:p>
        </p:txBody>
      </p:sp>
      <p:sp>
        <p:nvSpPr>
          <p:cNvPr id="609" name="Google Shape;609;p30"/>
          <p:cNvSpPr/>
          <p:nvPr/>
        </p:nvSpPr>
        <p:spPr>
          <a:xfrm>
            <a:off x="3510825" y="2117321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525721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2117321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525721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479271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484371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887671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656024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642215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2260153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2233699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507;p28">
            <a:extLst>
              <a:ext uri="{FF2B5EF4-FFF2-40B4-BE49-F238E27FC236}">
                <a16:creationId xmlns:a16="http://schemas.microsoft.com/office/drawing/2014/main" id="{144BCE79-BB93-4FBD-CB15-DF2EEBA771F7}"/>
              </a:ext>
            </a:extLst>
          </p:cNvPr>
          <p:cNvSpPr txBox="1">
            <a:spLocks/>
          </p:cNvSpPr>
          <p:nvPr/>
        </p:nvSpPr>
        <p:spPr>
          <a:xfrm>
            <a:off x="618824" y="411675"/>
            <a:ext cx="603828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 b="0" i="0" u="none" strike="noStrike" cap="none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pPr algn="l"/>
            <a:r>
              <a:rPr lang="en-US" sz="280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CÁC TÍNH CHẤT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Google Shape;506;p28">
                <a:extLst>
                  <a:ext uri="{FF2B5EF4-FFF2-40B4-BE49-F238E27FC236}">
                    <a16:creationId xmlns:a16="http://schemas.microsoft.com/office/drawing/2014/main" id="{81C237C9-17AB-AE7C-DBD6-4491BAFC08E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18824" y="1104212"/>
                <a:ext cx="6675594" cy="47574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457200" marR="0" lvl="0" indent="-3429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Maven Pro"/>
                  <a:buNone/>
                  <a:defRPr sz="1400" b="0" i="0" u="none" strike="noStrike" cap="none">
                    <a:solidFill>
                      <a:schemeClr val="lt1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1pPr>
                <a:lvl2pPr marL="914400" marR="0" lvl="1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Maven Pro"/>
                  <a:buNone/>
                  <a:defRPr sz="1000" b="0" i="0" u="none" strike="noStrike" cap="none">
                    <a:solidFill>
                      <a:srgbClr val="000000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2pPr>
                <a:lvl3pPr marL="1371600" marR="0" lvl="2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Maven Pro"/>
                  <a:buNone/>
                  <a:defRPr sz="1000" b="0" i="0" u="none" strike="noStrike" cap="none">
                    <a:solidFill>
                      <a:srgbClr val="000000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3pPr>
                <a:lvl4pPr marL="1828800" marR="0" lvl="3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Maven Pro"/>
                  <a:buNone/>
                  <a:defRPr sz="1000" b="0" i="0" u="none" strike="noStrike" cap="none">
                    <a:solidFill>
                      <a:srgbClr val="000000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4pPr>
                <a:lvl5pPr marL="2286000" marR="0" lvl="4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Maven Pro"/>
                  <a:buNone/>
                  <a:defRPr sz="1000" b="0" i="0" u="none" strike="noStrike" cap="none">
                    <a:solidFill>
                      <a:srgbClr val="000000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5pPr>
                <a:lvl6pPr marL="2743200" marR="0" lvl="5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Maven Pro"/>
                  <a:buNone/>
                  <a:defRPr sz="1000" b="0" i="0" u="none" strike="noStrike" cap="none">
                    <a:solidFill>
                      <a:srgbClr val="000000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6pPr>
                <a:lvl7pPr marL="3200400" marR="0" lvl="6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Maven Pro"/>
                  <a:buNone/>
                  <a:defRPr sz="1000" b="0" i="0" u="none" strike="noStrike" cap="none">
                    <a:solidFill>
                      <a:srgbClr val="000000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7pPr>
                <a:lvl8pPr marL="3657600" marR="0" lvl="7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Maven Pro"/>
                  <a:buNone/>
                  <a:defRPr sz="1000" b="0" i="0" u="none" strike="noStrike" cap="none">
                    <a:solidFill>
                      <a:srgbClr val="000000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8pPr>
                <a:lvl9pPr marL="4114800" marR="0" lvl="8" indent="-31750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000"/>
                  <a:buFont typeface="Maven Pro"/>
                  <a:buNone/>
                  <a:defRPr sz="1000" b="0" i="0" u="none" strike="noStrike" cap="none">
                    <a:solidFill>
                      <a:srgbClr val="000000"/>
                    </a:solidFill>
                    <a:latin typeface="Maven Pro"/>
                    <a:ea typeface="Maven Pro"/>
                    <a:cs typeface="Maven Pro"/>
                    <a:sym typeface="Maven Pro"/>
                  </a:defRPr>
                </a:lvl9pPr>
              </a:lstStyle>
              <a:p>
                <a:pPr marL="0" indent="0" algn="l"/>
                <a:r>
                  <a:rPr lang="vi-VN" sz="1600"/>
                  <a:t>Khi sử dụng B</a:t>
                </a:r>
                <a:r>
                  <a:rPr lang="en-US" sz="1600"/>
                  <a:t> </a:t>
                </a:r>
                <a:r>
                  <a:rPr lang="vi-VN" sz="1600"/>
                  <a:t>tree, ta định trước một số nguyên </a:t>
                </a:r>
                <a14:m>
                  <m:oMath xmlns:m="http://schemas.openxmlformats.org/officeDocument/2006/math">
                    <m:r>
                      <a:rPr lang="vi-VN" sz="160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vi-VN" sz="1600"/>
                  <a:t> gọi là bậc của cây</a:t>
                </a:r>
              </a:p>
              <a:p>
                <a:pPr marL="0" indent="0" algn="l"/>
                <a:endParaRPr lang="en-US"/>
              </a:p>
            </p:txBody>
          </p:sp>
        </mc:Choice>
        <mc:Fallback xmlns="">
          <p:sp>
            <p:nvSpPr>
              <p:cNvPr id="5" name="Google Shape;506;p28">
                <a:extLst>
                  <a:ext uri="{FF2B5EF4-FFF2-40B4-BE49-F238E27FC236}">
                    <a16:creationId xmlns:a16="http://schemas.microsoft.com/office/drawing/2014/main" id="{81C237C9-17AB-AE7C-DBD6-4491BAFC08E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8824" y="1104212"/>
                <a:ext cx="6675594" cy="475740"/>
              </a:xfrm>
              <a:prstGeom prst="rect">
                <a:avLst/>
              </a:prstGeom>
              <a:blipFill>
                <a:blip r:embed="rId6"/>
                <a:stretch>
                  <a:fillRect l="-548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6215136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601855" y="3816961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051327" y="3817152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500416" y="3817152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4848066" y="3817152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746977" y="3817152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3949506" y="3817152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398977" y="3817152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297920" y="3817152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1" name="Google Shape;13741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2" name="Google Shape;13742;p64"/>
            <p:cNvSpPr/>
            <p:nvPr/>
          </p:nvSpPr>
          <p:spPr>
            <a:xfrm>
              <a:off x="3358621" y="1823199"/>
              <a:ext cx="15183" cy="9485"/>
            </a:xfrm>
            <a:custGeom>
              <a:avLst/>
              <a:gdLst/>
              <a:ahLst/>
              <a:cxnLst/>
              <a:rect l="l" t="t" r="r" b="b"/>
              <a:pathLst>
                <a:path w="477" h="298" extrusionOk="0">
                  <a:moveTo>
                    <a:pt x="155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8"/>
                    <a:pt x="83" y="298"/>
                    <a:pt x="155" y="298"/>
                  </a:cubicBezTo>
                  <a:lnTo>
                    <a:pt x="322" y="298"/>
                  </a:lnTo>
                  <a:cubicBezTo>
                    <a:pt x="405" y="298"/>
                    <a:pt x="464" y="226"/>
                    <a:pt x="464" y="155"/>
                  </a:cubicBezTo>
                  <a:cubicBezTo>
                    <a:pt x="476" y="84"/>
                    <a:pt x="405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64"/>
            <p:cNvSpPr/>
            <p:nvPr/>
          </p:nvSpPr>
          <p:spPr>
            <a:xfrm>
              <a:off x="3427946" y="1823199"/>
              <a:ext cx="15215" cy="9485"/>
            </a:xfrm>
            <a:custGeom>
              <a:avLst/>
              <a:gdLst/>
              <a:ahLst/>
              <a:cxnLst/>
              <a:rect l="l" t="t" r="r" b="b"/>
              <a:pathLst>
                <a:path w="478" h="298" extrusionOk="0">
                  <a:moveTo>
                    <a:pt x="144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310" y="298"/>
                  </a:lnTo>
                  <a:cubicBezTo>
                    <a:pt x="406" y="298"/>
                    <a:pt x="465" y="226"/>
                    <a:pt x="465" y="155"/>
                  </a:cubicBezTo>
                  <a:cubicBezTo>
                    <a:pt x="477" y="84"/>
                    <a:pt x="406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64"/>
            <p:cNvSpPr/>
            <p:nvPr/>
          </p:nvSpPr>
          <p:spPr>
            <a:xfrm>
              <a:off x="3385135" y="1823199"/>
              <a:ext cx="31480" cy="9485"/>
            </a:xfrm>
            <a:custGeom>
              <a:avLst/>
              <a:gdLst/>
              <a:ahLst/>
              <a:cxnLst/>
              <a:rect l="l" t="t" r="r" b="b"/>
              <a:pathLst>
                <a:path w="989" h="298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8"/>
                    <a:pt x="84" y="298"/>
                    <a:pt x="155" y="298"/>
                  </a:cubicBezTo>
                  <a:lnTo>
                    <a:pt x="822" y="298"/>
                  </a:lnTo>
                  <a:cubicBezTo>
                    <a:pt x="917" y="298"/>
                    <a:pt x="977" y="226"/>
                    <a:pt x="977" y="155"/>
                  </a:cubicBezTo>
                  <a:cubicBezTo>
                    <a:pt x="989" y="84"/>
                    <a:pt x="917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45" name="Google Shape;13745;p64"/>
            <p:cNvGrpSpPr/>
            <p:nvPr/>
          </p:nvGrpSpPr>
          <p:grpSpPr>
            <a:xfrm>
              <a:off x="3316159" y="1515085"/>
              <a:ext cx="211892" cy="339594"/>
              <a:chOff x="3316159" y="1515085"/>
              <a:chExt cx="211892" cy="339594"/>
            </a:xfrm>
          </p:grpSpPr>
          <p:sp>
            <p:nvSpPr>
              <p:cNvPr id="13746" name="Google Shape;13746;p64"/>
              <p:cNvSpPr/>
              <p:nvPr/>
            </p:nvSpPr>
            <p:spPr>
              <a:xfrm>
                <a:off x="3316159" y="1557514"/>
                <a:ext cx="169049" cy="297165"/>
              </a:xfrm>
              <a:custGeom>
                <a:avLst/>
                <a:gdLst/>
                <a:ahLst/>
                <a:cxnLst/>
                <a:rect l="l" t="t" r="r" b="b"/>
                <a:pathLst>
                  <a:path w="5311" h="9336" extrusionOk="0">
                    <a:moveTo>
                      <a:pt x="4656" y="310"/>
                    </a:moveTo>
                    <a:cubicBezTo>
                      <a:pt x="4846" y="310"/>
                      <a:pt x="5001" y="477"/>
                      <a:pt x="5001" y="668"/>
                    </a:cubicBezTo>
                    <a:lnTo>
                      <a:pt x="298" y="668"/>
                    </a:lnTo>
                    <a:lnTo>
                      <a:pt x="298" y="656"/>
                    </a:lnTo>
                    <a:cubicBezTo>
                      <a:pt x="298" y="465"/>
                      <a:pt x="441" y="310"/>
                      <a:pt x="632" y="310"/>
                    </a:cubicBezTo>
                    <a:close/>
                    <a:moveTo>
                      <a:pt x="5001" y="989"/>
                    </a:moveTo>
                    <a:lnTo>
                      <a:pt x="5001" y="7680"/>
                    </a:lnTo>
                    <a:lnTo>
                      <a:pt x="298" y="7680"/>
                    </a:lnTo>
                    <a:lnTo>
                      <a:pt x="298" y="989"/>
                    </a:lnTo>
                    <a:close/>
                    <a:moveTo>
                      <a:pt x="5013" y="7990"/>
                    </a:moveTo>
                    <a:lnTo>
                      <a:pt x="5013" y="8681"/>
                    </a:lnTo>
                    <a:lnTo>
                      <a:pt x="5001" y="8681"/>
                    </a:lnTo>
                    <a:cubicBezTo>
                      <a:pt x="5001" y="8871"/>
                      <a:pt x="4846" y="9026"/>
                      <a:pt x="4656" y="9026"/>
                    </a:cubicBezTo>
                    <a:lnTo>
                      <a:pt x="655" y="9026"/>
                    </a:lnTo>
                    <a:cubicBezTo>
                      <a:pt x="465" y="9026"/>
                      <a:pt x="310" y="8871"/>
                      <a:pt x="310" y="8681"/>
                    </a:cubicBezTo>
                    <a:lnTo>
                      <a:pt x="310" y="7990"/>
                    </a:lnTo>
                    <a:close/>
                    <a:moveTo>
                      <a:pt x="655" y="1"/>
                    </a:moveTo>
                    <a:cubicBezTo>
                      <a:pt x="298" y="1"/>
                      <a:pt x="1" y="299"/>
                      <a:pt x="1" y="656"/>
                    </a:cubicBezTo>
                    <a:lnTo>
                      <a:pt x="1" y="8681"/>
                    </a:lnTo>
                    <a:cubicBezTo>
                      <a:pt x="1" y="9038"/>
                      <a:pt x="298" y="9335"/>
                      <a:pt x="655" y="9335"/>
                    </a:cubicBezTo>
                    <a:lnTo>
                      <a:pt x="4656" y="9335"/>
                    </a:lnTo>
                    <a:cubicBezTo>
                      <a:pt x="5013" y="9335"/>
                      <a:pt x="5311" y="9038"/>
                      <a:pt x="5311" y="8681"/>
                    </a:cubicBezTo>
                    <a:lnTo>
                      <a:pt x="5311" y="656"/>
                    </a:lnTo>
                    <a:cubicBezTo>
                      <a:pt x="5311" y="299"/>
                      <a:pt x="5025" y="1"/>
                      <a:pt x="4656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7" name="Google Shape;13747;p64"/>
              <p:cNvSpPr/>
              <p:nvPr/>
            </p:nvSpPr>
            <p:spPr>
              <a:xfrm>
                <a:off x="3337772" y="1610161"/>
                <a:ext cx="132667" cy="127415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4003" extrusionOk="0">
                    <a:moveTo>
                      <a:pt x="2131" y="1014"/>
                    </a:moveTo>
                    <a:cubicBezTo>
                      <a:pt x="2322" y="1014"/>
                      <a:pt x="2477" y="1157"/>
                      <a:pt x="2477" y="1359"/>
                    </a:cubicBezTo>
                    <a:lnTo>
                      <a:pt x="2477" y="1681"/>
                    </a:lnTo>
                    <a:cubicBezTo>
                      <a:pt x="2477" y="1966"/>
                      <a:pt x="2251" y="2181"/>
                      <a:pt x="1965" y="2181"/>
                    </a:cubicBezTo>
                    <a:cubicBezTo>
                      <a:pt x="1958" y="2181"/>
                      <a:pt x="1952" y="2181"/>
                      <a:pt x="1945" y="2181"/>
                    </a:cubicBezTo>
                    <a:cubicBezTo>
                      <a:pt x="1691" y="2181"/>
                      <a:pt x="1465" y="1959"/>
                      <a:pt x="1465" y="1681"/>
                    </a:cubicBezTo>
                    <a:lnTo>
                      <a:pt x="1465" y="1359"/>
                    </a:lnTo>
                    <a:cubicBezTo>
                      <a:pt x="1465" y="1157"/>
                      <a:pt x="1608" y="1014"/>
                      <a:pt x="1810" y="1014"/>
                    </a:cubicBezTo>
                    <a:close/>
                    <a:moveTo>
                      <a:pt x="2143" y="2478"/>
                    </a:moveTo>
                    <a:lnTo>
                      <a:pt x="2143" y="2574"/>
                    </a:lnTo>
                    <a:cubicBezTo>
                      <a:pt x="2167" y="2633"/>
                      <a:pt x="2179" y="2693"/>
                      <a:pt x="2191" y="2740"/>
                    </a:cubicBezTo>
                    <a:lnTo>
                      <a:pt x="1989" y="2943"/>
                    </a:lnTo>
                    <a:lnTo>
                      <a:pt x="1953" y="2943"/>
                    </a:lnTo>
                    <a:lnTo>
                      <a:pt x="1750" y="2740"/>
                    </a:lnTo>
                    <a:cubicBezTo>
                      <a:pt x="1774" y="2693"/>
                      <a:pt x="1786" y="2633"/>
                      <a:pt x="1786" y="2574"/>
                    </a:cubicBezTo>
                    <a:lnTo>
                      <a:pt x="1786" y="2478"/>
                    </a:lnTo>
                    <a:cubicBezTo>
                      <a:pt x="1846" y="2502"/>
                      <a:pt x="1905" y="2502"/>
                      <a:pt x="1965" y="2502"/>
                    </a:cubicBezTo>
                    <a:cubicBezTo>
                      <a:pt x="2024" y="2502"/>
                      <a:pt x="2084" y="2502"/>
                      <a:pt x="2143" y="2478"/>
                    </a:cubicBezTo>
                    <a:close/>
                    <a:moveTo>
                      <a:pt x="2441" y="2931"/>
                    </a:moveTo>
                    <a:lnTo>
                      <a:pt x="2715" y="3062"/>
                    </a:lnTo>
                    <a:cubicBezTo>
                      <a:pt x="2774" y="3098"/>
                      <a:pt x="2822" y="3157"/>
                      <a:pt x="2822" y="3228"/>
                    </a:cubicBezTo>
                    <a:lnTo>
                      <a:pt x="2822" y="3467"/>
                    </a:lnTo>
                    <a:cubicBezTo>
                      <a:pt x="2560" y="3609"/>
                      <a:pt x="2262" y="3693"/>
                      <a:pt x="1965" y="3693"/>
                    </a:cubicBezTo>
                    <a:cubicBezTo>
                      <a:pt x="1667" y="3693"/>
                      <a:pt x="1369" y="3609"/>
                      <a:pt x="1119" y="3467"/>
                    </a:cubicBezTo>
                    <a:lnTo>
                      <a:pt x="1119" y="3228"/>
                    </a:lnTo>
                    <a:cubicBezTo>
                      <a:pt x="1119" y="3157"/>
                      <a:pt x="1167" y="3098"/>
                      <a:pt x="1227" y="3062"/>
                    </a:cubicBezTo>
                    <a:lnTo>
                      <a:pt x="1489" y="2931"/>
                    </a:lnTo>
                    <a:lnTo>
                      <a:pt x="1750" y="3181"/>
                    </a:lnTo>
                    <a:cubicBezTo>
                      <a:pt x="1810" y="3240"/>
                      <a:pt x="1893" y="3276"/>
                      <a:pt x="1965" y="3276"/>
                    </a:cubicBezTo>
                    <a:cubicBezTo>
                      <a:pt x="2048" y="3276"/>
                      <a:pt x="2131" y="3240"/>
                      <a:pt x="2191" y="3181"/>
                    </a:cubicBezTo>
                    <a:lnTo>
                      <a:pt x="2441" y="2931"/>
                    </a:lnTo>
                    <a:close/>
                    <a:moveTo>
                      <a:pt x="2009" y="0"/>
                    </a:moveTo>
                    <a:cubicBezTo>
                      <a:pt x="1492" y="0"/>
                      <a:pt x="976" y="204"/>
                      <a:pt x="584" y="597"/>
                    </a:cubicBezTo>
                    <a:cubicBezTo>
                      <a:pt x="215" y="966"/>
                      <a:pt x="0" y="1466"/>
                      <a:pt x="0" y="2002"/>
                    </a:cubicBezTo>
                    <a:cubicBezTo>
                      <a:pt x="0" y="2550"/>
                      <a:pt x="215" y="3038"/>
                      <a:pt x="584" y="3419"/>
                    </a:cubicBezTo>
                    <a:cubicBezTo>
                      <a:pt x="977" y="3812"/>
                      <a:pt x="1477" y="4002"/>
                      <a:pt x="2000" y="4002"/>
                    </a:cubicBezTo>
                    <a:cubicBezTo>
                      <a:pt x="2501" y="4002"/>
                      <a:pt x="3024" y="3812"/>
                      <a:pt x="3417" y="3419"/>
                    </a:cubicBezTo>
                    <a:cubicBezTo>
                      <a:pt x="4072" y="2740"/>
                      <a:pt x="4167" y="1681"/>
                      <a:pt x="3620" y="883"/>
                    </a:cubicBezTo>
                    <a:cubicBezTo>
                      <a:pt x="3590" y="832"/>
                      <a:pt x="3543" y="807"/>
                      <a:pt x="3492" y="807"/>
                    </a:cubicBezTo>
                    <a:cubicBezTo>
                      <a:pt x="3459" y="807"/>
                      <a:pt x="3426" y="817"/>
                      <a:pt x="3394" y="835"/>
                    </a:cubicBezTo>
                    <a:cubicBezTo>
                      <a:pt x="3322" y="883"/>
                      <a:pt x="3310" y="978"/>
                      <a:pt x="3358" y="1062"/>
                    </a:cubicBezTo>
                    <a:cubicBezTo>
                      <a:pt x="3810" y="1728"/>
                      <a:pt x="3727" y="2621"/>
                      <a:pt x="3155" y="3193"/>
                    </a:cubicBezTo>
                    <a:lnTo>
                      <a:pt x="3132" y="3228"/>
                    </a:lnTo>
                    <a:lnTo>
                      <a:pt x="3132" y="3217"/>
                    </a:lnTo>
                    <a:cubicBezTo>
                      <a:pt x="3132" y="3014"/>
                      <a:pt x="3024" y="2859"/>
                      <a:pt x="2858" y="2776"/>
                    </a:cubicBezTo>
                    <a:lnTo>
                      <a:pt x="2477" y="2586"/>
                    </a:lnTo>
                    <a:lnTo>
                      <a:pt x="2477" y="2574"/>
                    </a:lnTo>
                    <a:lnTo>
                      <a:pt x="2477" y="2336"/>
                    </a:lnTo>
                    <a:cubicBezTo>
                      <a:pt x="2679" y="2181"/>
                      <a:pt x="2798" y="1943"/>
                      <a:pt x="2798" y="1681"/>
                    </a:cubicBezTo>
                    <a:lnTo>
                      <a:pt x="2798" y="1347"/>
                    </a:lnTo>
                    <a:cubicBezTo>
                      <a:pt x="2798" y="990"/>
                      <a:pt x="2501" y="692"/>
                      <a:pt x="2143" y="692"/>
                    </a:cubicBezTo>
                    <a:lnTo>
                      <a:pt x="1822" y="692"/>
                    </a:lnTo>
                    <a:cubicBezTo>
                      <a:pt x="1465" y="692"/>
                      <a:pt x="1167" y="990"/>
                      <a:pt x="1167" y="1347"/>
                    </a:cubicBezTo>
                    <a:lnTo>
                      <a:pt x="1167" y="1681"/>
                    </a:lnTo>
                    <a:cubicBezTo>
                      <a:pt x="1167" y="1943"/>
                      <a:pt x="1298" y="2181"/>
                      <a:pt x="1489" y="2336"/>
                    </a:cubicBezTo>
                    <a:lnTo>
                      <a:pt x="1489" y="2574"/>
                    </a:lnTo>
                    <a:lnTo>
                      <a:pt x="1489" y="2586"/>
                    </a:lnTo>
                    <a:lnTo>
                      <a:pt x="1108" y="2776"/>
                    </a:lnTo>
                    <a:cubicBezTo>
                      <a:pt x="941" y="2871"/>
                      <a:pt x="834" y="3038"/>
                      <a:pt x="834" y="3217"/>
                    </a:cubicBezTo>
                    <a:lnTo>
                      <a:pt x="834" y="3228"/>
                    </a:lnTo>
                    <a:lnTo>
                      <a:pt x="810" y="3193"/>
                    </a:lnTo>
                    <a:cubicBezTo>
                      <a:pt x="500" y="2883"/>
                      <a:pt x="322" y="2455"/>
                      <a:pt x="322" y="2002"/>
                    </a:cubicBezTo>
                    <a:cubicBezTo>
                      <a:pt x="322" y="1562"/>
                      <a:pt x="500" y="1133"/>
                      <a:pt x="810" y="812"/>
                    </a:cubicBezTo>
                    <a:cubicBezTo>
                      <a:pt x="1139" y="489"/>
                      <a:pt x="1566" y="326"/>
                      <a:pt x="1996" y="326"/>
                    </a:cubicBezTo>
                    <a:cubicBezTo>
                      <a:pt x="2328" y="326"/>
                      <a:pt x="2662" y="424"/>
                      <a:pt x="2953" y="621"/>
                    </a:cubicBezTo>
                    <a:cubicBezTo>
                      <a:pt x="2980" y="639"/>
                      <a:pt x="3012" y="649"/>
                      <a:pt x="3043" y="649"/>
                    </a:cubicBezTo>
                    <a:cubicBezTo>
                      <a:pt x="3092" y="649"/>
                      <a:pt x="3143" y="625"/>
                      <a:pt x="3179" y="573"/>
                    </a:cubicBezTo>
                    <a:cubicBezTo>
                      <a:pt x="3215" y="502"/>
                      <a:pt x="3203" y="419"/>
                      <a:pt x="3132" y="359"/>
                    </a:cubicBezTo>
                    <a:cubicBezTo>
                      <a:pt x="2793" y="118"/>
                      <a:pt x="2401" y="0"/>
                      <a:pt x="2009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8" name="Google Shape;13748;p64"/>
              <p:cNvSpPr/>
              <p:nvPr/>
            </p:nvSpPr>
            <p:spPr>
              <a:xfrm>
                <a:off x="3343056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6" y="0"/>
                    </a:moveTo>
                    <a:cubicBezTo>
                      <a:pt x="299" y="0"/>
                      <a:pt x="1" y="298"/>
                      <a:pt x="1" y="655"/>
                    </a:cubicBezTo>
                    <a:cubicBezTo>
                      <a:pt x="1" y="1013"/>
                      <a:pt x="299" y="1310"/>
                      <a:pt x="656" y="1310"/>
                    </a:cubicBezTo>
                    <a:cubicBezTo>
                      <a:pt x="1013" y="1310"/>
                      <a:pt x="1311" y="1013"/>
                      <a:pt x="1311" y="655"/>
                    </a:cubicBezTo>
                    <a:cubicBezTo>
                      <a:pt x="1299" y="560"/>
                      <a:pt x="1227" y="501"/>
                      <a:pt x="1144" y="501"/>
                    </a:cubicBezTo>
                    <a:cubicBezTo>
                      <a:pt x="1061" y="501"/>
                      <a:pt x="1001" y="572"/>
                      <a:pt x="1001" y="643"/>
                    </a:cubicBezTo>
                    <a:cubicBezTo>
                      <a:pt x="1001" y="834"/>
                      <a:pt x="846" y="989"/>
                      <a:pt x="656" y="989"/>
                    </a:cubicBezTo>
                    <a:cubicBezTo>
                      <a:pt x="465" y="989"/>
                      <a:pt x="310" y="834"/>
                      <a:pt x="310" y="643"/>
                    </a:cubicBezTo>
                    <a:cubicBezTo>
                      <a:pt x="310" y="453"/>
                      <a:pt x="465" y="298"/>
                      <a:pt x="656" y="298"/>
                    </a:cubicBezTo>
                    <a:cubicBezTo>
                      <a:pt x="751" y="298"/>
                      <a:pt x="811" y="227"/>
                      <a:pt x="811" y="155"/>
                    </a:cubicBezTo>
                    <a:cubicBezTo>
                      <a:pt x="811" y="84"/>
                      <a:pt x="727" y="0"/>
                      <a:pt x="6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9" name="Google Shape;13749;p64"/>
              <p:cNvSpPr/>
              <p:nvPr/>
            </p:nvSpPr>
            <p:spPr>
              <a:xfrm>
                <a:off x="3417347" y="1749290"/>
                <a:ext cx="41729" cy="41729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311" extrusionOk="0">
                    <a:moveTo>
                      <a:pt x="655" y="0"/>
                    </a:moveTo>
                    <a:cubicBezTo>
                      <a:pt x="298" y="0"/>
                      <a:pt x="1" y="298"/>
                      <a:pt x="1" y="655"/>
                    </a:cubicBezTo>
                    <a:cubicBezTo>
                      <a:pt x="1" y="1013"/>
                      <a:pt x="298" y="1310"/>
                      <a:pt x="655" y="1310"/>
                    </a:cubicBezTo>
                    <a:cubicBezTo>
                      <a:pt x="1013" y="1310"/>
                      <a:pt x="1310" y="1013"/>
                      <a:pt x="1310" y="655"/>
                    </a:cubicBezTo>
                    <a:cubicBezTo>
                      <a:pt x="1298" y="560"/>
                      <a:pt x="1239" y="501"/>
                      <a:pt x="1155" y="501"/>
                    </a:cubicBezTo>
                    <a:cubicBezTo>
                      <a:pt x="1060" y="501"/>
                      <a:pt x="1001" y="572"/>
                      <a:pt x="1001" y="643"/>
                    </a:cubicBezTo>
                    <a:cubicBezTo>
                      <a:pt x="1001" y="834"/>
                      <a:pt x="858" y="989"/>
                      <a:pt x="655" y="989"/>
                    </a:cubicBezTo>
                    <a:cubicBezTo>
                      <a:pt x="465" y="989"/>
                      <a:pt x="322" y="834"/>
                      <a:pt x="322" y="643"/>
                    </a:cubicBezTo>
                    <a:cubicBezTo>
                      <a:pt x="322" y="453"/>
                      <a:pt x="465" y="298"/>
                      <a:pt x="655" y="298"/>
                    </a:cubicBezTo>
                    <a:cubicBezTo>
                      <a:pt x="751" y="298"/>
                      <a:pt x="810" y="227"/>
                      <a:pt x="810" y="155"/>
                    </a:cubicBezTo>
                    <a:cubicBezTo>
                      <a:pt x="810" y="84"/>
                      <a:pt x="739" y="0"/>
                      <a:pt x="655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0" name="Google Shape;13750;p64"/>
              <p:cNvSpPr/>
              <p:nvPr/>
            </p:nvSpPr>
            <p:spPr>
              <a:xfrm>
                <a:off x="3464710" y="1536315"/>
                <a:ext cx="41729" cy="41315"/>
              </a:xfrm>
              <a:custGeom>
                <a:avLst/>
                <a:gdLst/>
                <a:ahLst/>
                <a:cxnLst/>
                <a:rect l="l" t="t" r="r" b="b"/>
                <a:pathLst>
                  <a:path w="1311" h="1298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8"/>
                      <a:pt x="84" y="298"/>
                      <a:pt x="156" y="298"/>
                    </a:cubicBezTo>
                    <a:cubicBezTo>
                      <a:pt x="620" y="298"/>
                      <a:pt x="1001" y="667"/>
                      <a:pt x="1001" y="1143"/>
                    </a:cubicBezTo>
                    <a:cubicBezTo>
                      <a:pt x="1001" y="1238"/>
                      <a:pt x="1072" y="1298"/>
                      <a:pt x="1156" y="1298"/>
                    </a:cubicBezTo>
                    <a:cubicBezTo>
                      <a:pt x="1239" y="1298"/>
                      <a:pt x="1299" y="1215"/>
                      <a:pt x="1299" y="1143"/>
                    </a:cubicBezTo>
                    <a:cubicBezTo>
                      <a:pt x="1311" y="524"/>
                      <a:pt x="799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1" name="Google Shape;13751;p64"/>
              <p:cNvSpPr/>
              <p:nvPr/>
            </p:nvSpPr>
            <p:spPr>
              <a:xfrm>
                <a:off x="3464710" y="1515085"/>
                <a:ext cx="63342" cy="62546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1965" extrusionOk="0">
                    <a:moveTo>
                      <a:pt x="156" y="0"/>
                    </a:moveTo>
                    <a:cubicBezTo>
                      <a:pt x="60" y="0"/>
                      <a:pt x="1" y="72"/>
                      <a:pt x="1" y="143"/>
                    </a:cubicBezTo>
                    <a:cubicBezTo>
                      <a:pt x="1" y="239"/>
                      <a:pt x="84" y="298"/>
                      <a:pt x="156" y="298"/>
                    </a:cubicBezTo>
                    <a:cubicBezTo>
                      <a:pt x="989" y="298"/>
                      <a:pt x="1668" y="977"/>
                      <a:pt x="1668" y="1810"/>
                    </a:cubicBezTo>
                    <a:cubicBezTo>
                      <a:pt x="1668" y="1905"/>
                      <a:pt x="1751" y="1965"/>
                      <a:pt x="1822" y="1965"/>
                    </a:cubicBezTo>
                    <a:cubicBezTo>
                      <a:pt x="1894" y="1965"/>
                      <a:pt x="1965" y="1882"/>
                      <a:pt x="1965" y="1810"/>
                    </a:cubicBezTo>
                    <a:cubicBezTo>
                      <a:pt x="1989" y="810"/>
                      <a:pt x="1168" y="0"/>
                      <a:pt x="156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2" name="Google Shape;13752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3" name="Google Shape;13753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8" name="Google Shape;13758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9" name="Google Shape;13759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3" name="Google Shape;13763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4" name="Google Shape;13764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5" name="Google Shape;13765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3" name="Google Shape;13773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4" name="Google Shape;13774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8" name="Google Shape;13778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9" name="Google Shape;13779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84" name="Google Shape;13784;p64"/>
          <p:cNvGrpSpPr/>
          <p:nvPr/>
        </p:nvGrpSpPr>
        <p:grpSpPr>
          <a:xfrm>
            <a:off x="6196089" y="3817152"/>
            <a:ext cx="346056" cy="345674"/>
            <a:chOff x="2238181" y="4120624"/>
            <a:chExt cx="346056" cy="345674"/>
          </a:xfrm>
        </p:grpSpPr>
        <p:grpSp>
          <p:nvGrpSpPr>
            <p:cNvPr id="13785" name="Google Shape;13785;p64"/>
            <p:cNvGrpSpPr/>
            <p:nvPr/>
          </p:nvGrpSpPr>
          <p:grpSpPr>
            <a:xfrm>
              <a:off x="2309155" y="4177413"/>
              <a:ext cx="203862" cy="231903"/>
              <a:chOff x="1512725" y="258500"/>
              <a:chExt cx="4570900" cy="5199625"/>
            </a:xfrm>
          </p:grpSpPr>
          <p:sp>
            <p:nvSpPr>
              <p:cNvPr id="13786" name="Google Shape;13786;p64"/>
              <p:cNvSpPr/>
              <p:nvPr/>
            </p:nvSpPr>
            <p:spPr>
              <a:xfrm>
                <a:off x="1512725" y="2700900"/>
                <a:ext cx="2654475" cy="2757225"/>
              </a:xfrm>
              <a:custGeom>
                <a:avLst/>
                <a:gdLst/>
                <a:ahLst/>
                <a:cxnLst/>
                <a:rect l="l" t="t" r="r" b="b"/>
                <a:pathLst>
                  <a:path w="106179" h="110289" extrusionOk="0">
                    <a:moveTo>
                      <a:pt x="19199" y="1"/>
                    </a:moveTo>
                    <a:cubicBezTo>
                      <a:pt x="18076" y="1"/>
                      <a:pt x="16954" y="466"/>
                      <a:pt x="16148" y="1404"/>
                    </a:cubicBezTo>
                    <a:cubicBezTo>
                      <a:pt x="5840" y="13310"/>
                      <a:pt x="1" y="28739"/>
                      <a:pt x="33" y="44494"/>
                    </a:cubicBezTo>
                    <a:cubicBezTo>
                      <a:pt x="33" y="62077"/>
                      <a:pt x="6916" y="78582"/>
                      <a:pt x="19442" y="91010"/>
                    </a:cubicBezTo>
                    <a:cubicBezTo>
                      <a:pt x="31968" y="103439"/>
                      <a:pt x="48572" y="110289"/>
                      <a:pt x="66252" y="110289"/>
                    </a:cubicBezTo>
                    <a:cubicBezTo>
                      <a:pt x="69546" y="110289"/>
                      <a:pt x="72939" y="110060"/>
                      <a:pt x="76201" y="109571"/>
                    </a:cubicBezTo>
                    <a:cubicBezTo>
                      <a:pt x="86248" y="108071"/>
                      <a:pt x="95675" y="104352"/>
                      <a:pt x="103895" y="98643"/>
                    </a:cubicBezTo>
                    <a:cubicBezTo>
                      <a:pt x="105983" y="97208"/>
                      <a:pt x="106179" y="94272"/>
                      <a:pt x="104417" y="92478"/>
                    </a:cubicBezTo>
                    <a:cubicBezTo>
                      <a:pt x="104384" y="92348"/>
                      <a:pt x="104384" y="92315"/>
                      <a:pt x="104352" y="92315"/>
                    </a:cubicBezTo>
                    <a:cubicBezTo>
                      <a:pt x="103555" y="91537"/>
                      <a:pt x="102517" y="91128"/>
                      <a:pt x="101470" y="91128"/>
                    </a:cubicBezTo>
                    <a:cubicBezTo>
                      <a:pt x="100673" y="91128"/>
                      <a:pt x="99870" y="91365"/>
                      <a:pt x="99165" y="91859"/>
                    </a:cubicBezTo>
                    <a:cubicBezTo>
                      <a:pt x="91956" y="96849"/>
                      <a:pt x="83769" y="100111"/>
                      <a:pt x="74994" y="101416"/>
                    </a:cubicBezTo>
                    <a:cubicBezTo>
                      <a:pt x="72091" y="101808"/>
                      <a:pt x="69155" y="102069"/>
                      <a:pt x="66252" y="102069"/>
                    </a:cubicBezTo>
                    <a:cubicBezTo>
                      <a:pt x="50757" y="102069"/>
                      <a:pt x="36176" y="96066"/>
                      <a:pt x="25216" y="85171"/>
                    </a:cubicBezTo>
                    <a:cubicBezTo>
                      <a:pt x="14256" y="74309"/>
                      <a:pt x="8221" y="59826"/>
                      <a:pt x="8188" y="44462"/>
                    </a:cubicBezTo>
                    <a:cubicBezTo>
                      <a:pt x="8188" y="30664"/>
                      <a:pt x="13277" y="17126"/>
                      <a:pt x="22313" y="6721"/>
                    </a:cubicBezTo>
                    <a:cubicBezTo>
                      <a:pt x="23650" y="5188"/>
                      <a:pt x="23650" y="2904"/>
                      <a:pt x="22248" y="1404"/>
                    </a:cubicBezTo>
                    <a:lnTo>
                      <a:pt x="22215" y="1338"/>
                    </a:lnTo>
                    <a:cubicBezTo>
                      <a:pt x="21407" y="449"/>
                      <a:pt x="20302" y="1"/>
                      <a:pt x="19199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7" name="Google Shape;13787;p64"/>
              <p:cNvSpPr/>
              <p:nvPr/>
            </p:nvSpPr>
            <p:spPr>
              <a:xfrm>
                <a:off x="2323325" y="258500"/>
                <a:ext cx="3760300" cy="4390225"/>
              </a:xfrm>
              <a:custGeom>
                <a:avLst/>
                <a:gdLst/>
                <a:ahLst/>
                <a:cxnLst/>
                <a:rect l="l" t="t" r="r" b="b"/>
                <a:pathLst>
                  <a:path w="150412" h="175609" extrusionOk="0">
                    <a:moveTo>
                      <a:pt x="63610" y="0"/>
                    </a:moveTo>
                    <a:cubicBezTo>
                      <a:pt x="61359" y="0"/>
                      <a:pt x="59532" y="1827"/>
                      <a:pt x="59532" y="4078"/>
                    </a:cubicBezTo>
                    <a:lnTo>
                      <a:pt x="59532" y="93228"/>
                    </a:lnTo>
                    <a:lnTo>
                      <a:pt x="59467" y="142060"/>
                    </a:lnTo>
                    <a:cubicBezTo>
                      <a:pt x="59467" y="153020"/>
                      <a:pt x="52421" y="162741"/>
                      <a:pt x="41950" y="166199"/>
                    </a:cubicBezTo>
                    <a:cubicBezTo>
                      <a:pt x="39320" y="167047"/>
                      <a:pt x="36616" y="167503"/>
                      <a:pt x="33881" y="167503"/>
                    </a:cubicBezTo>
                    <a:cubicBezTo>
                      <a:pt x="33462" y="167503"/>
                      <a:pt x="33042" y="167493"/>
                      <a:pt x="32621" y="167471"/>
                    </a:cubicBezTo>
                    <a:cubicBezTo>
                      <a:pt x="19181" y="166818"/>
                      <a:pt x="8515" y="155793"/>
                      <a:pt x="8319" y="142419"/>
                    </a:cubicBezTo>
                    <a:cubicBezTo>
                      <a:pt x="8221" y="135569"/>
                      <a:pt x="10798" y="129143"/>
                      <a:pt x="15593" y="124250"/>
                    </a:cubicBezTo>
                    <a:cubicBezTo>
                      <a:pt x="20454" y="119291"/>
                      <a:pt x="26978" y="116584"/>
                      <a:pt x="33926" y="116584"/>
                    </a:cubicBezTo>
                    <a:cubicBezTo>
                      <a:pt x="36633" y="116584"/>
                      <a:pt x="39373" y="117041"/>
                      <a:pt x="41983" y="117889"/>
                    </a:cubicBezTo>
                    <a:cubicBezTo>
                      <a:pt x="42399" y="118019"/>
                      <a:pt x="42825" y="118082"/>
                      <a:pt x="43246" y="118082"/>
                    </a:cubicBezTo>
                    <a:cubicBezTo>
                      <a:pt x="44409" y="118082"/>
                      <a:pt x="45540" y="117600"/>
                      <a:pt x="46354" y="116714"/>
                    </a:cubicBezTo>
                    <a:cubicBezTo>
                      <a:pt x="47006" y="115931"/>
                      <a:pt x="47332" y="114920"/>
                      <a:pt x="47332" y="113909"/>
                    </a:cubicBezTo>
                    <a:lnTo>
                      <a:pt x="47332" y="81028"/>
                    </a:lnTo>
                    <a:cubicBezTo>
                      <a:pt x="47332" y="79038"/>
                      <a:pt x="45865" y="77277"/>
                      <a:pt x="43875" y="76983"/>
                    </a:cubicBezTo>
                    <a:cubicBezTo>
                      <a:pt x="40547" y="76494"/>
                      <a:pt x="37220" y="76233"/>
                      <a:pt x="33926" y="76233"/>
                    </a:cubicBezTo>
                    <a:cubicBezTo>
                      <a:pt x="26651" y="76233"/>
                      <a:pt x="19638" y="77407"/>
                      <a:pt x="12984" y="79593"/>
                    </a:cubicBezTo>
                    <a:cubicBezTo>
                      <a:pt x="10831" y="80311"/>
                      <a:pt x="9820" y="82724"/>
                      <a:pt x="10831" y="84780"/>
                    </a:cubicBezTo>
                    <a:lnTo>
                      <a:pt x="10831" y="84812"/>
                    </a:lnTo>
                    <a:cubicBezTo>
                      <a:pt x="10961" y="85008"/>
                      <a:pt x="11092" y="85269"/>
                      <a:pt x="11157" y="85465"/>
                    </a:cubicBezTo>
                    <a:cubicBezTo>
                      <a:pt x="11790" y="86730"/>
                      <a:pt x="13091" y="87485"/>
                      <a:pt x="14435" y="87485"/>
                    </a:cubicBezTo>
                    <a:cubicBezTo>
                      <a:pt x="14823" y="87485"/>
                      <a:pt x="15214" y="87423"/>
                      <a:pt x="15593" y="87291"/>
                    </a:cubicBezTo>
                    <a:cubicBezTo>
                      <a:pt x="21400" y="85367"/>
                      <a:pt x="27565" y="84388"/>
                      <a:pt x="33860" y="84388"/>
                    </a:cubicBezTo>
                    <a:cubicBezTo>
                      <a:pt x="35622" y="84388"/>
                      <a:pt x="37383" y="84486"/>
                      <a:pt x="39145" y="84649"/>
                    </a:cubicBezTo>
                    <a:lnTo>
                      <a:pt x="39145" y="108853"/>
                    </a:lnTo>
                    <a:cubicBezTo>
                      <a:pt x="37383" y="108592"/>
                      <a:pt x="35622" y="108462"/>
                      <a:pt x="33860" y="108462"/>
                    </a:cubicBezTo>
                    <a:cubicBezTo>
                      <a:pt x="24727" y="108462"/>
                      <a:pt x="16180" y="112050"/>
                      <a:pt x="9787" y="118541"/>
                    </a:cubicBezTo>
                    <a:cubicBezTo>
                      <a:pt x="3426" y="124967"/>
                      <a:pt x="1" y="133481"/>
                      <a:pt x="99" y="142549"/>
                    </a:cubicBezTo>
                    <a:cubicBezTo>
                      <a:pt x="360" y="160197"/>
                      <a:pt x="14452" y="174712"/>
                      <a:pt x="32164" y="175561"/>
                    </a:cubicBezTo>
                    <a:cubicBezTo>
                      <a:pt x="32758" y="175593"/>
                      <a:pt x="33351" y="175609"/>
                      <a:pt x="33941" y="175609"/>
                    </a:cubicBezTo>
                    <a:cubicBezTo>
                      <a:pt x="37530" y="175609"/>
                      <a:pt x="41044" y="175018"/>
                      <a:pt x="44462" y="173897"/>
                    </a:cubicBezTo>
                    <a:cubicBezTo>
                      <a:pt x="58325" y="169330"/>
                      <a:pt x="67622" y="156543"/>
                      <a:pt x="67622" y="142027"/>
                    </a:cubicBezTo>
                    <a:lnTo>
                      <a:pt x="67687" y="93163"/>
                    </a:lnTo>
                    <a:lnTo>
                      <a:pt x="67687" y="8155"/>
                    </a:lnTo>
                    <a:lnTo>
                      <a:pt x="78321" y="8155"/>
                    </a:lnTo>
                    <a:cubicBezTo>
                      <a:pt x="81697" y="8133"/>
                      <a:pt x="85305" y="8095"/>
                      <a:pt x="88344" y="8095"/>
                    </a:cubicBezTo>
                    <a:cubicBezTo>
                      <a:pt x="89709" y="8095"/>
                      <a:pt x="90960" y="8103"/>
                      <a:pt x="92022" y="8123"/>
                    </a:cubicBezTo>
                    <a:cubicBezTo>
                      <a:pt x="93098" y="21073"/>
                      <a:pt x="98643" y="33110"/>
                      <a:pt x="107973" y="42374"/>
                    </a:cubicBezTo>
                    <a:cubicBezTo>
                      <a:pt x="117269" y="51573"/>
                      <a:pt x="129339" y="57053"/>
                      <a:pt x="142256" y="58031"/>
                    </a:cubicBezTo>
                    <a:cubicBezTo>
                      <a:pt x="142256" y="64131"/>
                      <a:pt x="142289" y="76005"/>
                      <a:pt x="142354" y="82333"/>
                    </a:cubicBezTo>
                    <a:cubicBezTo>
                      <a:pt x="133155" y="81876"/>
                      <a:pt x="124250" y="79821"/>
                      <a:pt x="115769" y="76233"/>
                    </a:cubicBezTo>
                    <a:cubicBezTo>
                      <a:pt x="109506" y="73624"/>
                      <a:pt x="103700" y="70198"/>
                      <a:pt x="98350" y="66088"/>
                    </a:cubicBezTo>
                    <a:cubicBezTo>
                      <a:pt x="97610" y="65524"/>
                      <a:pt x="96719" y="65238"/>
                      <a:pt x="95830" y="65238"/>
                    </a:cubicBezTo>
                    <a:cubicBezTo>
                      <a:pt x="95229" y="65238"/>
                      <a:pt x="94629" y="65369"/>
                      <a:pt x="94077" y="65632"/>
                    </a:cubicBezTo>
                    <a:cubicBezTo>
                      <a:pt x="92674" y="66284"/>
                      <a:pt x="91793" y="67752"/>
                      <a:pt x="91793" y="69318"/>
                    </a:cubicBezTo>
                    <a:lnTo>
                      <a:pt x="91956" y="142354"/>
                    </a:lnTo>
                    <a:cubicBezTo>
                      <a:pt x="91891" y="150443"/>
                      <a:pt x="90195" y="158272"/>
                      <a:pt x="86966" y="165514"/>
                    </a:cubicBezTo>
                    <a:cubicBezTo>
                      <a:pt x="86150" y="167308"/>
                      <a:pt x="86802" y="169428"/>
                      <a:pt x="88433" y="170472"/>
                    </a:cubicBezTo>
                    <a:cubicBezTo>
                      <a:pt x="88466" y="170472"/>
                      <a:pt x="88466" y="170505"/>
                      <a:pt x="88531" y="170505"/>
                    </a:cubicBezTo>
                    <a:cubicBezTo>
                      <a:pt x="89214" y="170960"/>
                      <a:pt x="89984" y="171174"/>
                      <a:pt x="90744" y="171174"/>
                    </a:cubicBezTo>
                    <a:cubicBezTo>
                      <a:pt x="92271" y="171174"/>
                      <a:pt x="93760" y="170311"/>
                      <a:pt x="94436" y="168808"/>
                    </a:cubicBezTo>
                    <a:cubicBezTo>
                      <a:pt x="98089" y="160555"/>
                      <a:pt x="100046" y="151650"/>
                      <a:pt x="100111" y="142354"/>
                    </a:cubicBezTo>
                    <a:lnTo>
                      <a:pt x="99850" y="77049"/>
                    </a:lnTo>
                    <a:lnTo>
                      <a:pt x="99850" y="77049"/>
                    </a:lnTo>
                    <a:cubicBezTo>
                      <a:pt x="103895" y="79593"/>
                      <a:pt x="108071" y="81844"/>
                      <a:pt x="112474" y="83670"/>
                    </a:cubicBezTo>
                    <a:cubicBezTo>
                      <a:pt x="123206" y="88205"/>
                      <a:pt x="134591" y="90521"/>
                      <a:pt x="146301" y="90521"/>
                    </a:cubicBezTo>
                    <a:cubicBezTo>
                      <a:pt x="147410" y="90521"/>
                      <a:pt x="148454" y="90097"/>
                      <a:pt x="149237" y="89346"/>
                    </a:cubicBezTo>
                    <a:cubicBezTo>
                      <a:pt x="149987" y="88563"/>
                      <a:pt x="150411" y="87552"/>
                      <a:pt x="150411" y="86443"/>
                    </a:cubicBezTo>
                    <a:lnTo>
                      <a:pt x="150379" y="70231"/>
                    </a:lnTo>
                    <a:lnTo>
                      <a:pt x="150313" y="54345"/>
                    </a:lnTo>
                    <a:cubicBezTo>
                      <a:pt x="150281" y="49974"/>
                      <a:pt x="146301" y="49942"/>
                      <a:pt x="146236" y="49942"/>
                    </a:cubicBezTo>
                    <a:cubicBezTo>
                      <a:pt x="120955" y="49942"/>
                      <a:pt x="100177" y="29358"/>
                      <a:pt x="99981" y="4045"/>
                    </a:cubicBezTo>
                    <a:cubicBezTo>
                      <a:pt x="99981" y="2121"/>
                      <a:pt x="98546" y="131"/>
                      <a:pt x="95903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88" name="Google Shape;13788;p64"/>
            <p:cNvSpPr/>
            <p:nvPr/>
          </p:nvSpPr>
          <p:spPr>
            <a:xfrm>
              <a:off x="2238181" y="4120624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93" name="Google Shape;13793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507" name="Google Shape;507;p28"/>
              <p:cNvSpPr txBox="1">
                <a:spLocks noGrp="1"/>
              </p:cNvSpPr>
              <p:nvPr>
                <p:ph type="ctrTitle"/>
              </p:nvPr>
            </p:nvSpPr>
            <p:spPr>
              <a:xfrm>
                <a:off x="618824" y="411675"/>
                <a:ext cx="6038285" cy="577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b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Chọn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JetBrains Mono" panose="02000009000000000000" pitchFamily="49" charset="0"/>
                        <a:cs typeface="JetBrains Mono" panose="02000009000000000000" pitchFamily="49" charset="0"/>
                      </a:rPr>
                      <m:t>𝑚</m:t>
                    </m:r>
                  </m:oMath>
                </a14:m>
                <a:r>
                  <a:rPr lang="en-US"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 như thế nào ?</a:t>
                </a:r>
                <a:endParaRPr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endParaRPr>
              </a:p>
            </p:txBody>
          </p:sp>
        </mc:Choice>
        <mc:Fallback xmlns="">
          <p:sp>
            <p:nvSpPr>
              <p:cNvPr id="507" name="Google Shape;507;p2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ctrTitle"/>
              </p:nvPr>
            </p:nvSpPr>
            <p:spPr>
              <a:xfrm>
                <a:off x="618824" y="411675"/>
                <a:ext cx="6038285" cy="577800"/>
              </a:xfrm>
              <a:prstGeom prst="rect">
                <a:avLst/>
              </a:prstGeom>
              <a:blipFill>
                <a:blip r:embed="rId3"/>
                <a:stretch>
                  <a:fillRect l="-2424" t="-17021" b="-25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588;p49">
            <a:extLst>
              <a:ext uri="{FF2B5EF4-FFF2-40B4-BE49-F238E27FC236}">
                <a16:creationId xmlns:a16="http://schemas.microsoft.com/office/drawing/2014/main" id="{759CCB3A-C21D-CB61-C611-D76FBAED39C8}"/>
              </a:ext>
            </a:extLst>
          </p:cNvPr>
          <p:cNvSpPr txBox="1">
            <a:spLocks/>
          </p:cNvSpPr>
          <p:nvPr/>
        </p:nvSpPr>
        <p:spPr>
          <a:xfrm>
            <a:off x="618824" y="1218136"/>
            <a:ext cx="4181776" cy="17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41300" indent="-215900">
              <a:spcBef>
                <a:spcPts val="300"/>
              </a:spcBef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vi-VN">
                <a:solidFill>
                  <a:schemeClr val="hlink"/>
                </a:solidFill>
                <a:uFill>
                  <a:noFill/>
                </a:uFill>
                <a:latin typeface="Maven Pro" panose="020B0604020202020204" charset="0"/>
              </a:rPr>
              <a:t>Khi m lớn, cây sẽ thấp hơn, có thể giúp việc tìm kiếm hiểu quả hơn, các node tốn nhiều bộ nhớ hơn.​</a:t>
            </a:r>
            <a:endParaRPr lang="en-US">
              <a:solidFill>
                <a:schemeClr val="hlink"/>
              </a:solidFill>
              <a:uFill>
                <a:noFill/>
              </a:uFill>
              <a:latin typeface="Maven Pro" panose="020B0604020202020204" charset="0"/>
            </a:endParaRPr>
          </a:p>
          <a:p>
            <a:pPr marL="241300" indent="-215900">
              <a:spcBef>
                <a:spcPts val="300"/>
              </a:spcBef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vi-VN">
                <a:solidFill>
                  <a:schemeClr val="hlink"/>
                </a:solidFill>
                <a:uFill>
                  <a:noFill/>
                </a:uFill>
                <a:latin typeface="Maven Pro" panose="020B0604020202020204" charset="0"/>
              </a:rPr>
              <a:t>Nên chọn m phù hợp với disk block size, nghĩa là để dữ liệu tối đa trên 1 node gần bằng với kích thước 1 block</a:t>
            </a:r>
            <a:r>
              <a:rPr lang="en-US">
                <a:solidFill>
                  <a:schemeClr val="hlink"/>
                </a:solidFill>
                <a:uFill>
                  <a:noFill/>
                </a:uFill>
                <a:latin typeface="Maven Pro" panose="020B0604020202020204" charset="0"/>
              </a:rPr>
              <a:t>.</a:t>
            </a:r>
            <a:endParaRPr lang="vi-VN">
              <a:solidFill>
                <a:schemeClr val="hlink"/>
              </a:solidFill>
              <a:uFill>
                <a:noFill/>
              </a:uFill>
              <a:latin typeface="Maven Pro" panose="020B0604020202020204" charset="0"/>
            </a:endParaRPr>
          </a:p>
        </p:txBody>
      </p:sp>
      <p:sp>
        <p:nvSpPr>
          <p:cNvPr id="7" name="Google Shape;671;p31">
            <a:extLst>
              <a:ext uri="{FF2B5EF4-FFF2-40B4-BE49-F238E27FC236}">
                <a16:creationId xmlns:a16="http://schemas.microsoft.com/office/drawing/2014/main" id="{E3DBF3C7-6F2F-24C1-AF20-D1A915F64424}"/>
              </a:ext>
            </a:extLst>
          </p:cNvPr>
          <p:cNvSpPr/>
          <p:nvPr/>
        </p:nvSpPr>
        <p:spPr>
          <a:xfrm>
            <a:off x="5141567" y="3989126"/>
            <a:ext cx="1508556" cy="181514"/>
          </a:xfrm>
          <a:custGeom>
            <a:avLst/>
            <a:gdLst/>
            <a:ahLst/>
            <a:cxnLst/>
            <a:rect l="l" t="t" r="r" b="b"/>
            <a:pathLst>
              <a:path w="21095" h="1488" extrusionOk="0">
                <a:moveTo>
                  <a:pt x="744" y="1"/>
                </a:moveTo>
                <a:cubicBezTo>
                  <a:pt x="341" y="1"/>
                  <a:pt x="1" y="341"/>
                  <a:pt x="1" y="744"/>
                </a:cubicBezTo>
                <a:cubicBezTo>
                  <a:pt x="1" y="1147"/>
                  <a:pt x="341" y="1488"/>
                  <a:pt x="744" y="1488"/>
                </a:cubicBezTo>
                <a:lnTo>
                  <a:pt x="20351" y="1488"/>
                </a:lnTo>
                <a:cubicBezTo>
                  <a:pt x="20754" y="1488"/>
                  <a:pt x="21094" y="1147"/>
                  <a:pt x="21094" y="744"/>
                </a:cubicBezTo>
                <a:cubicBezTo>
                  <a:pt x="21094" y="341"/>
                  <a:pt x="20754" y="1"/>
                  <a:pt x="203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673;p31">
            <a:extLst>
              <a:ext uri="{FF2B5EF4-FFF2-40B4-BE49-F238E27FC236}">
                <a16:creationId xmlns:a16="http://schemas.microsoft.com/office/drawing/2014/main" id="{EED081F7-79C5-0E20-654C-355D621F60D9}"/>
              </a:ext>
            </a:extLst>
          </p:cNvPr>
          <p:cNvSpPr/>
          <p:nvPr/>
        </p:nvSpPr>
        <p:spPr>
          <a:xfrm>
            <a:off x="5148495" y="3196076"/>
            <a:ext cx="1501628" cy="181514"/>
          </a:xfrm>
          <a:custGeom>
            <a:avLst/>
            <a:gdLst/>
            <a:ahLst/>
            <a:cxnLst/>
            <a:rect l="l" t="t" r="r" b="b"/>
            <a:pathLst>
              <a:path w="13458" h="1476" extrusionOk="0">
                <a:moveTo>
                  <a:pt x="744" y="1"/>
                </a:moveTo>
                <a:cubicBezTo>
                  <a:pt x="328" y="1"/>
                  <a:pt x="0" y="329"/>
                  <a:pt x="0" y="744"/>
                </a:cubicBezTo>
                <a:cubicBezTo>
                  <a:pt x="0" y="1148"/>
                  <a:pt x="328" y="1475"/>
                  <a:pt x="744" y="1475"/>
                </a:cubicBezTo>
                <a:lnTo>
                  <a:pt x="12714" y="1475"/>
                </a:lnTo>
                <a:cubicBezTo>
                  <a:pt x="13118" y="1475"/>
                  <a:pt x="13458" y="1148"/>
                  <a:pt x="13458" y="744"/>
                </a:cubicBezTo>
                <a:cubicBezTo>
                  <a:pt x="13458" y="329"/>
                  <a:pt x="13118" y="1"/>
                  <a:pt x="1271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675;p31">
            <a:extLst>
              <a:ext uri="{FF2B5EF4-FFF2-40B4-BE49-F238E27FC236}">
                <a16:creationId xmlns:a16="http://schemas.microsoft.com/office/drawing/2014/main" id="{5B0ADB93-B562-B25A-7001-530095E886FB}"/>
              </a:ext>
            </a:extLst>
          </p:cNvPr>
          <p:cNvSpPr txBox="1">
            <a:spLocks/>
          </p:cNvSpPr>
          <p:nvPr/>
        </p:nvSpPr>
        <p:spPr>
          <a:xfrm>
            <a:off x="3872344" y="3144300"/>
            <a:ext cx="1218819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n-US" sz="1800">
                <a:solidFill>
                  <a:schemeClr val="accent1"/>
                </a:solidFill>
              </a:rPr>
              <a:t>NODE DATA</a:t>
            </a:r>
          </a:p>
        </p:txBody>
      </p:sp>
      <p:sp>
        <p:nvSpPr>
          <p:cNvPr id="12" name="Google Shape;677;p31">
            <a:extLst>
              <a:ext uri="{FF2B5EF4-FFF2-40B4-BE49-F238E27FC236}">
                <a16:creationId xmlns:a16="http://schemas.microsoft.com/office/drawing/2014/main" id="{442B559A-7510-ADA3-A03D-E07E55CD7730}"/>
              </a:ext>
            </a:extLst>
          </p:cNvPr>
          <p:cNvSpPr txBox="1">
            <a:spLocks/>
          </p:cNvSpPr>
          <p:nvPr/>
        </p:nvSpPr>
        <p:spPr>
          <a:xfrm>
            <a:off x="3429000" y="3946112"/>
            <a:ext cx="1662164" cy="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r"/>
            <a:r>
              <a:rPr lang="en-US" sz="1800">
                <a:solidFill>
                  <a:schemeClr val="accent2"/>
                </a:solidFill>
              </a:rPr>
              <a:t>DISK BLOCK SIZE</a:t>
            </a:r>
          </a:p>
        </p:txBody>
      </p:sp>
    </p:spTree>
    <p:extLst>
      <p:ext uri="{BB962C8B-B14F-4D97-AF65-F5344CB8AC3E}">
        <p14:creationId xmlns:p14="http://schemas.microsoft.com/office/powerpoint/2010/main" val="2556545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ƯU NHƯỢC ĐIỂM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1021384" y="1581876"/>
            <a:ext cx="3126023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vi-VN" sz="1400"/>
              <a:t>Đảm bảo độ phức tạp luôn là O(logn) cho các tác vụ cơ bản.</a:t>
            </a:r>
            <a:endParaRPr lang="en-US" sz="1400"/>
          </a:p>
        </p:txBody>
      </p:sp>
      <p:sp>
        <p:nvSpPr>
          <p:cNvPr id="702" name="Google Shape;702;p33"/>
          <p:cNvSpPr/>
          <p:nvPr/>
        </p:nvSpPr>
        <p:spPr>
          <a:xfrm>
            <a:off x="840498" y="1826038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701;p33">
            <a:extLst>
              <a:ext uri="{FF2B5EF4-FFF2-40B4-BE49-F238E27FC236}">
                <a16:creationId xmlns:a16="http://schemas.microsoft.com/office/drawing/2014/main" id="{A13E7366-2943-7847-7448-7170AA5352FE}"/>
              </a:ext>
            </a:extLst>
          </p:cNvPr>
          <p:cNvSpPr txBox="1">
            <a:spLocks/>
          </p:cNvSpPr>
          <p:nvPr/>
        </p:nvSpPr>
        <p:spPr>
          <a:xfrm>
            <a:off x="1021384" y="2380110"/>
            <a:ext cx="3126023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B Tree tự cân bằng</a:t>
            </a:r>
            <a:r>
              <a:rPr lang="vi-VN" sz="1400"/>
              <a:t>.</a:t>
            </a:r>
            <a:endParaRPr lang="en-US" sz="1400"/>
          </a:p>
        </p:txBody>
      </p:sp>
      <p:sp>
        <p:nvSpPr>
          <p:cNvPr id="4" name="Google Shape;702;p33">
            <a:extLst>
              <a:ext uri="{FF2B5EF4-FFF2-40B4-BE49-F238E27FC236}">
                <a16:creationId xmlns:a16="http://schemas.microsoft.com/office/drawing/2014/main" id="{D62B2968-ADDA-00F4-7546-786377278963}"/>
              </a:ext>
            </a:extLst>
          </p:cNvPr>
          <p:cNvSpPr/>
          <p:nvPr/>
        </p:nvSpPr>
        <p:spPr>
          <a:xfrm>
            <a:off x="840497" y="253011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705;p33">
            <a:extLst>
              <a:ext uri="{FF2B5EF4-FFF2-40B4-BE49-F238E27FC236}">
                <a16:creationId xmlns:a16="http://schemas.microsoft.com/office/drawing/2014/main" id="{8E682376-D169-D126-483F-0257248571ED}"/>
              </a:ext>
            </a:extLst>
          </p:cNvPr>
          <p:cNvSpPr/>
          <p:nvPr/>
        </p:nvSpPr>
        <p:spPr>
          <a:xfrm>
            <a:off x="5041292" y="253703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701;p33">
            <a:extLst>
              <a:ext uri="{FF2B5EF4-FFF2-40B4-BE49-F238E27FC236}">
                <a16:creationId xmlns:a16="http://schemas.microsoft.com/office/drawing/2014/main" id="{53A9F215-5F77-6E3D-499E-B2BA1DFFCF77}"/>
              </a:ext>
            </a:extLst>
          </p:cNvPr>
          <p:cNvSpPr txBox="1">
            <a:spLocks/>
          </p:cNvSpPr>
          <p:nvPr/>
        </p:nvSpPr>
        <p:spPr>
          <a:xfrm>
            <a:off x="1021384" y="3166309"/>
            <a:ext cx="3294307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Hiệu quả cao khi sử dụng lên lượng dữ liệu cực lớn và các bộ nhớ điện tĩnh</a:t>
            </a:r>
            <a:endParaRPr lang="en-US" sz="1400"/>
          </a:p>
        </p:txBody>
      </p:sp>
      <p:sp>
        <p:nvSpPr>
          <p:cNvPr id="11" name="Google Shape;702;p33">
            <a:extLst>
              <a:ext uri="{FF2B5EF4-FFF2-40B4-BE49-F238E27FC236}">
                <a16:creationId xmlns:a16="http://schemas.microsoft.com/office/drawing/2014/main" id="{FD4E6454-458B-2C1E-E623-1941A9BBE4DE}"/>
              </a:ext>
            </a:extLst>
          </p:cNvPr>
          <p:cNvSpPr/>
          <p:nvPr/>
        </p:nvSpPr>
        <p:spPr>
          <a:xfrm>
            <a:off x="840496" y="3272178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701;p33">
            <a:extLst>
              <a:ext uri="{FF2B5EF4-FFF2-40B4-BE49-F238E27FC236}">
                <a16:creationId xmlns:a16="http://schemas.microsoft.com/office/drawing/2014/main" id="{C945356B-AE7F-CF65-4DE3-292862FB9638}"/>
              </a:ext>
            </a:extLst>
          </p:cNvPr>
          <p:cNvSpPr txBox="1">
            <a:spLocks/>
          </p:cNvSpPr>
          <p:nvPr/>
        </p:nvSpPr>
        <p:spPr>
          <a:xfrm>
            <a:off x="5197217" y="2449657"/>
            <a:ext cx="3067020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Chậm hơn các cấu trúc tìm kiếm khác (Hash table) với dữ liệu nhỏ.</a:t>
            </a:r>
            <a:endParaRPr lang="en-US" sz="1400"/>
          </a:p>
        </p:txBody>
      </p:sp>
      <p:sp>
        <p:nvSpPr>
          <p:cNvPr id="13" name="Google Shape;702;p33">
            <a:extLst>
              <a:ext uri="{FF2B5EF4-FFF2-40B4-BE49-F238E27FC236}">
                <a16:creationId xmlns:a16="http://schemas.microsoft.com/office/drawing/2014/main" id="{A5873A1A-461A-A59C-B4ED-B9E6245013F4}"/>
              </a:ext>
            </a:extLst>
          </p:cNvPr>
          <p:cNvSpPr/>
          <p:nvPr/>
        </p:nvSpPr>
        <p:spPr>
          <a:xfrm>
            <a:off x="5126182" y="850594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705;p33">
            <a:extLst>
              <a:ext uri="{FF2B5EF4-FFF2-40B4-BE49-F238E27FC236}">
                <a16:creationId xmlns:a16="http://schemas.microsoft.com/office/drawing/2014/main" id="{001FCEFB-2E21-B2C4-FEC2-CA82A071DF5B}"/>
              </a:ext>
            </a:extLst>
          </p:cNvPr>
          <p:cNvSpPr/>
          <p:nvPr/>
        </p:nvSpPr>
        <p:spPr>
          <a:xfrm>
            <a:off x="5041292" y="177503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701;p33">
            <a:extLst>
              <a:ext uri="{FF2B5EF4-FFF2-40B4-BE49-F238E27FC236}">
                <a16:creationId xmlns:a16="http://schemas.microsoft.com/office/drawing/2014/main" id="{21C0E68C-9FA6-84A0-1BB3-9024154DB5AD}"/>
              </a:ext>
            </a:extLst>
          </p:cNvPr>
          <p:cNvSpPr txBox="1">
            <a:spLocks/>
          </p:cNvSpPr>
          <p:nvPr/>
        </p:nvSpPr>
        <p:spPr>
          <a:xfrm>
            <a:off x="5197217" y="1687657"/>
            <a:ext cx="2698562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Có thể tốn bộ nhớ do sử dụng nhiều con trỏ.</a:t>
            </a:r>
            <a:endParaRPr lang="en-US" sz="1400"/>
          </a:p>
        </p:txBody>
      </p:sp>
      <p:sp>
        <p:nvSpPr>
          <p:cNvPr id="16" name="Google Shape;705;p33">
            <a:extLst>
              <a:ext uri="{FF2B5EF4-FFF2-40B4-BE49-F238E27FC236}">
                <a16:creationId xmlns:a16="http://schemas.microsoft.com/office/drawing/2014/main" id="{75C2F57A-9788-41BD-C2E5-E1E6E5410991}"/>
              </a:ext>
            </a:extLst>
          </p:cNvPr>
          <p:cNvSpPr/>
          <p:nvPr/>
        </p:nvSpPr>
        <p:spPr>
          <a:xfrm>
            <a:off x="5041292" y="328951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701;p33">
            <a:extLst>
              <a:ext uri="{FF2B5EF4-FFF2-40B4-BE49-F238E27FC236}">
                <a16:creationId xmlns:a16="http://schemas.microsoft.com/office/drawing/2014/main" id="{4A7768C6-A3CF-961A-C238-C78727B4B903}"/>
              </a:ext>
            </a:extLst>
          </p:cNvPr>
          <p:cNvSpPr txBox="1">
            <a:spLocks/>
          </p:cNvSpPr>
          <p:nvPr/>
        </p:nvSpPr>
        <p:spPr>
          <a:xfrm>
            <a:off x="5197217" y="3173234"/>
            <a:ext cx="2921547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vi-VN" sz="1400"/>
              <a:t>Không thực hiện tốt range query.</a:t>
            </a:r>
            <a:endParaRPr lang="en-US" sz="1400"/>
          </a:p>
        </p:txBody>
      </p:sp>
      <p:cxnSp>
        <p:nvCxnSpPr>
          <p:cNvPr id="18" name="Google Shape;592;p29">
            <a:extLst>
              <a:ext uri="{FF2B5EF4-FFF2-40B4-BE49-F238E27FC236}">
                <a16:creationId xmlns:a16="http://schemas.microsoft.com/office/drawing/2014/main" id="{07C97D18-00E9-6951-6D44-F05B93D9E7E6}"/>
              </a:ext>
            </a:extLst>
          </p:cNvPr>
          <p:cNvCxnSpPr>
            <a:cxnSpLocks/>
          </p:cNvCxnSpPr>
          <p:nvPr/>
        </p:nvCxnSpPr>
        <p:spPr>
          <a:xfrm>
            <a:off x="2626542" y="1219200"/>
            <a:ext cx="3850458" cy="3366552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701;p33">
            <a:extLst>
              <a:ext uri="{FF2B5EF4-FFF2-40B4-BE49-F238E27FC236}">
                <a16:creationId xmlns:a16="http://schemas.microsoft.com/office/drawing/2014/main" id="{797D33D0-9C15-2EEB-19D2-537E133AC80F}"/>
              </a:ext>
            </a:extLst>
          </p:cNvPr>
          <p:cNvSpPr txBox="1">
            <a:spLocks/>
          </p:cNvSpPr>
          <p:nvPr/>
        </p:nvSpPr>
        <p:spPr>
          <a:xfrm>
            <a:off x="1021384" y="3889877"/>
            <a:ext cx="3294307" cy="612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  <a:buFont typeface="Maven Pro"/>
              <a:buNone/>
            </a:pPr>
            <a:r>
              <a:rPr lang="en-US" sz="1400"/>
              <a:t>Chiều cao cây thấp.</a:t>
            </a:r>
          </a:p>
        </p:txBody>
      </p:sp>
      <p:sp>
        <p:nvSpPr>
          <p:cNvPr id="26" name="Google Shape;702;p33">
            <a:extLst>
              <a:ext uri="{FF2B5EF4-FFF2-40B4-BE49-F238E27FC236}">
                <a16:creationId xmlns:a16="http://schemas.microsoft.com/office/drawing/2014/main" id="{827ECB2B-5B27-1902-B5F8-E3BBCAF64D5A}"/>
              </a:ext>
            </a:extLst>
          </p:cNvPr>
          <p:cNvSpPr/>
          <p:nvPr/>
        </p:nvSpPr>
        <p:spPr>
          <a:xfrm>
            <a:off x="840496" y="4023454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652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16263" y="178771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CHÈN</a:t>
            </a:r>
            <a:endParaRPr sz="2400">
              <a:solidFill>
                <a:schemeClr val="accent2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635635" y="3623646"/>
            <a:ext cx="1904389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DUYỆT CÂY</a:t>
            </a:r>
            <a:endParaRPr sz="2400">
              <a:solidFill>
                <a:schemeClr val="accent1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768302" y="1787714"/>
            <a:ext cx="1695788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TÌM KIẾM</a:t>
            </a:r>
            <a:endParaRPr sz="2400">
              <a:solidFill>
                <a:schemeClr val="accent3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01363" y="3620687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XÓA</a:t>
            </a:r>
            <a:endParaRPr sz="2400">
              <a:solidFill>
                <a:schemeClr val="accent4"/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5" name="Google Shape;698;p33">
            <a:extLst>
              <a:ext uri="{FF2B5EF4-FFF2-40B4-BE49-F238E27FC236}">
                <a16:creationId xmlns:a16="http://schemas.microsoft.com/office/drawing/2014/main" id="{0C2A6C1E-A1C2-5314-3536-C521A85B384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CÁC THAO TÁC</a:t>
            </a:r>
            <a:endParaRPr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366581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1025</TotalTime>
  <Words>2153</Words>
  <Application>Microsoft Office PowerPoint</Application>
  <PresentationFormat>On-screen Show (16:9)</PresentationFormat>
  <Paragraphs>359</Paragraphs>
  <Slides>67</Slides>
  <Notes>67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67</vt:i4>
      </vt:variant>
    </vt:vector>
  </HeadingPairs>
  <TitlesOfParts>
    <vt:vector size="86" baseType="lpstr">
      <vt:lpstr>Cambria Math</vt:lpstr>
      <vt:lpstr>Maven Pro</vt:lpstr>
      <vt:lpstr>Proxima Nova Semibold</vt:lpstr>
      <vt:lpstr>Fira Sans Condensed Medium</vt:lpstr>
      <vt:lpstr>Fira Sans Extra Condensed Medium</vt:lpstr>
      <vt:lpstr>Fira Code</vt:lpstr>
      <vt:lpstr>Arial</vt:lpstr>
      <vt:lpstr>Calibri</vt:lpstr>
      <vt:lpstr>Amatic SC</vt:lpstr>
      <vt:lpstr>Advent Pro Medium</vt:lpstr>
      <vt:lpstr>JetBrains Mono</vt:lpstr>
      <vt:lpstr>Roboto Medium</vt:lpstr>
      <vt:lpstr>Nunito Light</vt:lpstr>
      <vt:lpstr>Livvic Light</vt:lpstr>
      <vt:lpstr>Share Tech</vt:lpstr>
      <vt:lpstr>Proxima Nova</vt:lpstr>
      <vt:lpstr>Advent Pro SemiBold</vt:lpstr>
      <vt:lpstr>Data Science Consulting by Slidesgo</vt:lpstr>
      <vt:lpstr>Slidesgo Final Pages</vt:lpstr>
      <vt:lpstr>B-TREE</vt:lpstr>
      <vt:lpstr>B TREE</vt:lpstr>
      <vt:lpstr>B TREE</vt:lpstr>
      <vt:lpstr>Khả năng mở rộng</vt:lpstr>
      <vt:lpstr>TỔNG QUAN B TREE</vt:lpstr>
      <vt:lpstr>PowerPoint Presentation</vt:lpstr>
      <vt:lpstr>Chọn m như thế nào ?</vt:lpstr>
      <vt:lpstr>ƯU NHƯỢC ĐIỂM</vt:lpstr>
      <vt:lpstr>CHÈN</vt:lpstr>
      <vt:lpstr>CHÈN NODE</vt:lpstr>
      <vt:lpstr>CHÈN NODE</vt:lpstr>
      <vt:lpstr>CHÈN NODE</vt:lpstr>
      <vt:lpstr>DUYỆT CÂY</vt:lpstr>
      <vt:lpstr>TÌM KIẾM</vt:lpstr>
      <vt:lpstr>TÌM KIẾM</vt:lpstr>
      <vt:lpstr>XÓA</vt:lpstr>
      <vt:lpstr>CÂN BẰNG LẠI CÂY</vt:lpstr>
      <vt:lpstr>ỨNG DỤNG &amp; B+TREE</vt:lpstr>
      <vt:lpstr>B+ TREE</vt:lpstr>
      <vt:lpstr>CHÈN TRONG B+ TREE</vt:lpstr>
      <vt:lpstr>XÓA TRONG B+ TREE</vt:lpstr>
      <vt:lpstr>SO SÁNH VỚI B TREE</vt:lpstr>
      <vt:lpstr>ỨNG DỤNG</vt:lpstr>
      <vt:lpstr>INDEXING TRONG DBMS</vt:lpstr>
      <vt:lpstr>INDEXING</vt:lpstr>
      <vt:lpstr>INDEXING TRONG DBMS</vt:lpstr>
      <vt:lpstr>INDEXING TRONG DBMS</vt:lpstr>
      <vt:lpstr>B TREE TRONG INDEXING</vt:lpstr>
      <vt:lpstr>B TREE INDEX .VS HASH INDEX</vt:lpstr>
      <vt:lpstr>QUIZ &amp; DEMO</vt:lpstr>
      <vt:lpstr>THANKS</vt:lpstr>
      <vt:lpstr>ádccf?</vt:lpstr>
      <vt:lpstr>UNDERSTANDING THE PROBLEM</vt:lpstr>
      <vt:lpstr>OUR SOLUTIONS</vt:lpstr>
      <vt:lpstr>MAIN COMPETITORS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B-TREE</dc:title>
  <cp:lastModifiedBy>Lý Văn Nhật Tiến</cp:lastModifiedBy>
  <cp:revision>5</cp:revision>
  <dcterms:modified xsi:type="dcterms:W3CDTF">2023-10-11T09:40:52Z</dcterms:modified>
</cp:coreProperties>
</file>